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9"/>
  </p:notesMasterIdLst>
  <p:sldIdLst>
    <p:sldId id="256" r:id="rId3"/>
    <p:sldId id="2560" r:id="rId4"/>
    <p:sldId id="2556" r:id="rId5"/>
    <p:sldId id="2557" r:id="rId6"/>
    <p:sldId id="2558" r:id="rId7"/>
    <p:sldId id="2559" r:id="rId8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B8DE25C-F8A1-E2ED-2BA1-455CCCD84C51}" name="Jorge Alejandro Hidalgo López" initials="JH" userId="S::jhidalgo@icafe.cr::165ae0b1-4c40-4a51-b33d-0577af1465f0" providerId="AD"/>
  <p188:author id="{AE95C884-D084-C9DC-0CCA-D1FDF7D8394A}" name="MARIA VALERIA CORTES ARGUEDAS" initials="MC" userId="S::mcortesa@ulicori.net::8ca958ba-f199-46ff-81f1-9e8308162b65" providerId="AD"/>
  <p188:author id="{D3BC1BEE-A921-8A99-EEBF-820515B07BA4}" name="Alcides Quirós Madrigal" initials="AQ" userId="S::aquiros@icafe.cr::563ef6b0-44ac-4dc2-bb80-7730568c189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06CA"/>
    <a:srgbClr val="60FF4B"/>
    <a:srgbClr val="FF3300"/>
    <a:srgbClr val="00B0F0"/>
    <a:srgbClr val="002060"/>
    <a:srgbClr val="34507B"/>
    <a:srgbClr val="499057"/>
    <a:srgbClr val="83A589"/>
    <a:srgbClr val="6DA67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AB6285-8600-4152-8B78-452709B0147C}" v="36" dt="2026-07-21T18:02:46.1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52" autoAdjust="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58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rge Alejandro Hidalgo López" userId="165ae0b1-4c40-4a51-b33d-0577af1465f0" providerId="ADAL" clId="{B93CAD89-3D6A-4988-9591-8BBF08D0428E}"/>
    <pc:docChg chg="undo redo custSel modSld">
      <pc:chgData name="Jorge Alejandro Hidalgo López" userId="165ae0b1-4c40-4a51-b33d-0577af1465f0" providerId="ADAL" clId="{B93CAD89-3D6A-4988-9591-8BBF08D0428E}" dt="2026-07-21T18:03:19.179" v="663" actId="20577"/>
      <pc:docMkLst>
        <pc:docMk/>
      </pc:docMkLst>
      <pc:sldChg chg="modSp mod">
        <pc:chgData name="Jorge Alejandro Hidalgo López" userId="165ae0b1-4c40-4a51-b33d-0577af1465f0" providerId="ADAL" clId="{B93CAD89-3D6A-4988-9591-8BBF08D0428E}" dt="2026-07-21T16:55:00.063" v="194" actId="20577"/>
        <pc:sldMkLst>
          <pc:docMk/>
          <pc:sldMk cId="4284725626" sldId="256"/>
        </pc:sldMkLst>
        <pc:spChg chg="mod">
          <ac:chgData name="Jorge Alejandro Hidalgo López" userId="165ae0b1-4c40-4a51-b33d-0577af1465f0" providerId="ADAL" clId="{B93CAD89-3D6A-4988-9591-8BBF08D0428E}" dt="2026-07-21T16:55:00.063" v="194" actId="20577"/>
          <ac:spMkLst>
            <pc:docMk/>
            <pc:sldMk cId="4284725626" sldId="256"/>
            <ac:spMk id="6" creationId="{36AB1472-46B9-4B0A-99DC-7E1FA61E84DC}"/>
          </ac:spMkLst>
        </pc:spChg>
      </pc:sldChg>
      <pc:sldChg chg="addSp delSp modSp mod">
        <pc:chgData name="Jorge Alejandro Hidalgo López" userId="165ae0b1-4c40-4a51-b33d-0577af1465f0" providerId="ADAL" clId="{B93CAD89-3D6A-4988-9591-8BBF08D0428E}" dt="2026-07-21T17:13:30.787" v="318" actId="20577"/>
        <pc:sldMkLst>
          <pc:docMk/>
          <pc:sldMk cId="263347290" sldId="2556"/>
        </pc:sldMkLst>
        <pc:spChg chg="mod">
          <ac:chgData name="Jorge Alejandro Hidalgo López" userId="165ae0b1-4c40-4a51-b33d-0577af1465f0" providerId="ADAL" clId="{B93CAD89-3D6A-4988-9591-8BBF08D0428E}" dt="2026-07-21T17:13:30.787" v="318" actId="20577"/>
          <ac:spMkLst>
            <pc:docMk/>
            <pc:sldMk cId="263347290" sldId="2556"/>
            <ac:spMk id="3" creationId="{87308295-AB40-3C40-F446-14DB01B3212A}"/>
          </ac:spMkLst>
        </pc:spChg>
        <pc:spChg chg="mod">
          <ac:chgData name="Jorge Alejandro Hidalgo López" userId="165ae0b1-4c40-4a51-b33d-0577af1465f0" providerId="ADAL" clId="{B93CAD89-3D6A-4988-9591-8BBF08D0428E}" dt="2026-07-21T17:13:10.939" v="314" actId="14100"/>
          <ac:spMkLst>
            <pc:docMk/>
            <pc:sldMk cId="263347290" sldId="2556"/>
            <ac:spMk id="6" creationId="{468EEE38-E13C-E44E-E391-DD72497BAF3F}"/>
          </ac:spMkLst>
        </pc:spChg>
        <pc:graphicFrameChg chg="add mod">
          <ac:chgData name="Jorge Alejandro Hidalgo López" userId="165ae0b1-4c40-4a51-b33d-0577af1465f0" providerId="ADAL" clId="{B93CAD89-3D6A-4988-9591-8BBF08D0428E}" dt="2026-07-21T17:11:11.142" v="206"/>
          <ac:graphicFrameMkLst>
            <pc:docMk/>
            <pc:sldMk cId="263347290" sldId="2556"/>
            <ac:graphicFrameMk id="5" creationId="{10B878EF-F84D-FBA2-A3B6-CC75432C97D4}"/>
          </ac:graphicFrameMkLst>
        </pc:graphicFrameChg>
        <pc:graphicFrameChg chg="add mod">
          <ac:chgData name="Jorge Alejandro Hidalgo López" userId="165ae0b1-4c40-4a51-b33d-0577af1465f0" providerId="ADAL" clId="{B93CAD89-3D6A-4988-9591-8BBF08D0428E}" dt="2026-07-21T17:11:15.515" v="207"/>
          <ac:graphicFrameMkLst>
            <pc:docMk/>
            <pc:sldMk cId="263347290" sldId="2556"/>
            <ac:graphicFrameMk id="9" creationId="{0DEADC6E-4D91-A65B-BF11-C623883316A4}"/>
          </ac:graphicFrameMkLst>
        </pc:graphicFrameChg>
        <pc:graphicFrameChg chg="add mod">
          <ac:chgData name="Jorge Alejandro Hidalgo López" userId="165ae0b1-4c40-4a51-b33d-0577af1465f0" providerId="ADAL" clId="{B93CAD89-3D6A-4988-9591-8BBF08D0428E}" dt="2026-07-21T17:12:30.109" v="239"/>
          <ac:graphicFrameMkLst>
            <pc:docMk/>
            <pc:sldMk cId="263347290" sldId="2556"/>
            <ac:graphicFrameMk id="12" creationId="{2AFB6B6C-A252-F307-0FFE-F169373A5824}"/>
          </ac:graphicFrameMkLst>
        </pc:graphicFrameChg>
        <pc:graphicFrameChg chg="add del mod modGraphic">
          <ac:chgData name="Jorge Alejandro Hidalgo López" userId="165ae0b1-4c40-4a51-b33d-0577af1465f0" providerId="ADAL" clId="{B93CAD89-3D6A-4988-9591-8BBF08D0428E}" dt="2026-07-21T17:09:56.251" v="204" actId="21"/>
          <ac:graphicFrameMkLst>
            <pc:docMk/>
            <pc:sldMk cId="263347290" sldId="2556"/>
            <ac:graphicFrameMk id="14" creationId="{0CBA6F96-1C3E-CE6A-F5D1-0F96513712C0}"/>
          </ac:graphicFrameMkLst>
        </pc:graphicFrameChg>
        <pc:graphicFrameChg chg="add del mod modGraphic">
          <ac:chgData name="Jorge Alejandro Hidalgo López" userId="165ae0b1-4c40-4a51-b33d-0577af1465f0" providerId="ADAL" clId="{B93CAD89-3D6A-4988-9591-8BBF08D0428E}" dt="2026-07-21T17:09:59.806" v="205" actId="21"/>
          <ac:graphicFrameMkLst>
            <pc:docMk/>
            <pc:sldMk cId="263347290" sldId="2556"/>
            <ac:graphicFrameMk id="17" creationId="{DF80027E-7439-92C5-7357-04E10BEC701B}"/>
          </ac:graphicFrameMkLst>
        </pc:graphicFrameChg>
        <pc:picChg chg="add del mod">
          <ac:chgData name="Jorge Alejandro Hidalgo López" userId="165ae0b1-4c40-4a51-b33d-0577af1465f0" providerId="ADAL" clId="{B93CAD89-3D6A-4988-9591-8BBF08D0428E}" dt="2026-07-21T17:12:10.288" v="238" actId="478"/>
          <ac:picMkLst>
            <pc:docMk/>
            <pc:sldMk cId="263347290" sldId="2556"/>
            <ac:picMk id="11" creationId="{CAAA5FC7-560C-4469-D12F-F1A3FA8A9E94}"/>
          </ac:picMkLst>
        </pc:picChg>
        <pc:picChg chg="add mod">
          <ac:chgData name="Jorge Alejandro Hidalgo López" userId="165ae0b1-4c40-4a51-b33d-0577af1465f0" providerId="ADAL" clId="{B93CAD89-3D6A-4988-9591-8BBF08D0428E}" dt="2026-07-21T17:12:55.714" v="308" actId="14100"/>
          <ac:picMkLst>
            <pc:docMk/>
            <pc:sldMk cId="263347290" sldId="2556"/>
            <ac:picMk id="15" creationId="{E1854B48-7BF3-D87B-356D-F03B3B675C02}"/>
          </ac:picMkLst>
        </pc:picChg>
      </pc:sldChg>
      <pc:sldChg chg="addSp delSp modSp mod">
        <pc:chgData name="Jorge Alejandro Hidalgo López" userId="165ae0b1-4c40-4a51-b33d-0577af1465f0" providerId="ADAL" clId="{B93CAD89-3D6A-4988-9591-8BBF08D0428E}" dt="2026-07-21T17:42:25.900" v="344" actId="20577"/>
        <pc:sldMkLst>
          <pc:docMk/>
          <pc:sldMk cId="4186037163" sldId="2557"/>
        </pc:sldMkLst>
        <pc:spChg chg="mod">
          <ac:chgData name="Jorge Alejandro Hidalgo López" userId="165ae0b1-4c40-4a51-b33d-0577af1465f0" providerId="ADAL" clId="{B93CAD89-3D6A-4988-9591-8BBF08D0428E}" dt="2026-07-21T17:42:25.900" v="344" actId="20577"/>
          <ac:spMkLst>
            <pc:docMk/>
            <pc:sldMk cId="4186037163" sldId="2557"/>
            <ac:spMk id="8" creationId="{46489F10-1B1C-29DE-B8AD-88D46430E4AD}"/>
          </ac:spMkLst>
        </pc:spChg>
        <pc:graphicFrameChg chg="add mod">
          <ac:chgData name="Jorge Alejandro Hidalgo López" userId="165ae0b1-4c40-4a51-b33d-0577af1465f0" providerId="ADAL" clId="{B93CAD89-3D6A-4988-9591-8BBF08D0428E}" dt="2026-07-21T17:41:44.600" v="332"/>
          <ac:graphicFrameMkLst>
            <pc:docMk/>
            <pc:sldMk cId="4186037163" sldId="2557"/>
            <ac:graphicFrameMk id="2" creationId="{01303AB3-987B-6B12-86BA-AB378D76700C}"/>
          </ac:graphicFrameMkLst>
        </pc:graphicFrameChg>
        <pc:graphicFrameChg chg="add mod modGraphic">
          <ac:chgData name="Jorge Alejandro Hidalgo López" userId="165ae0b1-4c40-4a51-b33d-0577af1465f0" providerId="ADAL" clId="{B93CAD89-3D6A-4988-9591-8BBF08D0428E}" dt="2026-07-21T17:42:15.160" v="340" actId="14734"/>
          <ac:graphicFrameMkLst>
            <pc:docMk/>
            <pc:sldMk cId="4186037163" sldId="2557"/>
            <ac:graphicFrameMk id="3" creationId="{B167AB2C-E864-8C22-D017-F148D670CF91}"/>
          </ac:graphicFrameMkLst>
        </pc:graphicFrameChg>
        <pc:graphicFrameChg chg="add del mod modGraphic">
          <ac:chgData name="Jorge Alejandro Hidalgo López" userId="165ae0b1-4c40-4a51-b33d-0577af1465f0" providerId="ADAL" clId="{B93CAD89-3D6A-4988-9591-8BBF08D0428E}" dt="2026-07-21T17:14:38.865" v="331" actId="478"/>
          <ac:graphicFrameMkLst>
            <pc:docMk/>
            <pc:sldMk cId="4186037163" sldId="2557"/>
            <ac:graphicFrameMk id="4" creationId="{2FE6B808-65AE-0C96-2D8A-38A72991B7A1}"/>
          </ac:graphicFrameMkLst>
        </pc:graphicFrameChg>
      </pc:sldChg>
      <pc:sldChg chg="addSp delSp modSp mod">
        <pc:chgData name="Jorge Alejandro Hidalgo López" userId="165ae0b1-4c40-4a51-b33d-0577af1465f0" providerId="ADAL" clId="{B93CAD89-3D6A-4988-9591-8BBF08D0428E}" dt="2026-07-21T17:54:25.006" v="635" actId="20577"/>
        <pc:sldMkLst>
          <pc:docMk/>
          <pc:sldMk cId="1636667196" sldId="2558"/>
        </pc:sldMkLst>
        <pc:spChg chg="mod">
          <ac:chgData name="Jorge Alejandro Hidalgo López" userId="165ae0b1-4c40-4a51-b33d-0577af1465f0" providerId="ADAL" clId="{B93CAD89-3D6A-4988-9591-8BBF08D0428E}" dt="2026-07-21T17:54:25.006" v="635" actId="20577"/>
          <ac:spMkLst>
            <pc:docMk/>
            <pc:sldMk cId="1636667196" sldId="2558"/>
            <ac:spMk id="4" creationId="{A60CFAD0-C18E-8430-5653-649ADF4BEE77}"/>
          </ac:spMkLst>
        </pc:spChg>
        <pc:graphicFrameChg chg="add mod">
          <ac:chgData name="Jorge Alejandro Hidalgo López" userId="165ae0b1-4c40-4a51-b33d-0577af1465f0" providerId="ADAL" clId="{B93CAD89-3D6A-4988-9591-8BBF08D0428E}" dt="2026-07-21T17:47:44.536" v="345"/>
          <ac:graphicFrameMkLst>
            <pc:docMk/>
            <pc:sldMk cId="1636667196" sldId="2558"/>
            <ac:graphicFrameMk id="5" creationId="{FA7C7CDE-E569-5618-075C-E60013923A1C}"/>
          </ac:graphicFrameMkLst>
        </pc:graphicFrameChg>
        <pc:graphicFrameChg chg="add del mod">
          <ac:chgData name="Jorge Alejandro Hidalgo López" userId="165ae0b1-4c40-4a51-b33d-0577af1465f0" providerId="ADAL" clId="{B93CAD89-3D6A-4988-9591-8BBF08D0428E}" dt="2026-07-21T17:49:54.901" v="468" actId="478"/>
          <ac:graphicFrameMkLst>
            <pc:docMk/>
            <pc:sldMk cId="1636667196" sldId="2558"/>
            <ac:graphicFrameMk id="8" creationId="{7C91938B-C033-45A8-B772-192C7F469E4B}"/>
          </ac:graphicFrameMkLst>
        </pc:graphicFrameChg>
        <pc:graphicFrameChg chg="add del mod modGraphic">
          <ac:chgData name="Jorge Alejandro Hidalgo López" userId="165ae0b1-4c40-4a51-b33d-0577af1465f0" providerId="ADAL" clId="{B93CAD89-3D6A-4988-9591-8BBF08D0428E}" dt="2026-07-21T17:50:03.472" v="472" actId="478"/>
          <ac:graphicFrameMkLst>
            <pc:docMk/>
            <pc:sldMk cId="1636667196" sldId="2558"/>
            <ac:graphicFrameMk id="9" creationId="{CBD1746F-4F24-D0CA-8DA2-64A4C3AA7415}"/>
          </ac:graphicFrameMkLst>
        </pc:graphicFrameChg>
        <pc:graphicFrameChg chg="add del mod">
          <ac:chgData name="Jorge Alejandro Hidalgo López" userId="165ae0b1-4c40-4a51-b33d-0577af1465f0" providerId="ADAL" clId="{B93CAD89-3D6A-4988-9591-8BBF08D0428E}" dt="2026-07-21T17:50:01.677" v="471" actId="478"/>
          <ac:graphicFrameMkLst>
            <pc:docMk/>
            <pc:sldMk cId="1636667196" sldId="2558"/>
            <ac:graphicFrameMk id="10" creationId="{E8E9B1ED-EB89-638F-85E4-F463D729BA69}"/>
          </ac:graphicFrameMkLst>
        </pc:graphicFrameChg>
        <pc:graphicFrameChg chg="add del mod modGraphic">
          <ac:chgData name="Jorge Alejandro Hidalgo López" userId="165ae0b1-4c40-4a51-b33d-0577af1465f0" providerId="ADAL" clId="{B93CAD89-3D6A-4988-9591-8BBF08D0428E}" dt="2026-07-21T17:51:40.692" v="497" actId="21"/>
          <ac:graphicFrameMkLst>
            <pc:docMk/>
            <pc:sldMk cId="1636667196" sldId="2558"/>
            <ac:graphicFrameMk id="11" creationId="{9300DADD-DBEB-DF72-BCEC-C8D12531F370}"/>
          </ac:graphicFrameMkLst>
        </pc:graphicFrameChg>
        <pc:graphicFrameChg chg="add del mod modGraphic">
          <ac:chgData name="Jorge Alejandro Hidalgo López" userId="165ae0b1-4c40-4a51-b33d-0577af1465f0" providerId="ADAL" clId="{B93CAD89-3D6A-4988-9591-8BBF08D0428E}" dt="2026-07-21T17:47:54.060" v="348" actId="478"/>
          <ac:graphicFrameMkLst>
            <pc:docMk/>
            <pc:sldMk cId="1636667196" sldId="2558"/>
            <ac:graphicFrameMk id="12" creationId="{830E4AE4-65BD-52EA-7069-334F8941044F}"/>
          </ac:graphicFrameMkLst>
        </pc:graphicFrameChg>
        <pc:graphicFrameChg chg="add del mod">
          <ac:chgData name="Jorge Alejandro Hidalgo López" userId="165ae0b1-4c40-4a51-b33d-0577af1465f0" providerId="ADAL" clId="{B93CAD89-3D6A-4988-9591-8BBF08D0428E}" dt="2026-07-21T17:47:51.161" v="347" actId="478"/>
          <ac:graphicFrameMkLst>
            <pc:docMk/>
            <pc:sldMk cId="1636667196" sldId="2558"/>
            <ac:graphicFrameMk id="13" creationId="{7C91938B-C033-45A8-B772-192C7F469E4B}"/>
          </ac:graphicFrameMkLst>
        </pc:graphicFrameChg>
        <pc:graphicFrameChg chg="add mod">
          <ac:chgData name="Jorge Alejandro Hidalgo López" userId="165ae0b1-4c40-4a51-b33d-0577af1465f0" providerId="ADAL" clId="{B93CAD89-3D6A-4988-9591-8BBF08D0428E}" dt="2026-07-21T17:51:45.419" v="498"/>
          <ac:graphicFrameMkLst>
            <pc:docMk/>
            <pc:sldMk cId="1636667196" sldId="2558"/>
            <ac:graphicFrameMk id="14" creationId="{3FC0CBC2-922D-02DD-B405-F055736080D3}"/>
          </ac:graphicFrameMkLst>
        </pc:graphicFrameChg>
        <pc:graphicFrameChg chg="add mod">
          <ac:chgData name="Jorge Alejandro Hidalgo López" userId="165ae0b1-4c40-4a51-b33d-0577af1465f0" providerId="ADAL" clId="{B93CAD89-3D6A-4988-9591-8BBF08D0428E}" dt="2026-07-21T17:53:13.860" v="570"/>
          <ac:graphicFrameMkLst>
            <pc:docMk/>
            <pc:sldMk cId="1636667196" sldId="2558"/>
            <ac:graphicFrameMk id="17" creationId="{C97ECFCA-26ED-42E8-0544-AD8D44471012}"/>
          </ac:graphicFrameMkLst>
        </pc:graphicFrameChg>
        <pc:graphicFrameChg chg="add mod">
          <ac:chgData name="Jorge Alejandro Hidalgo López" userId="165ae0b1-4c40-4a51-b33d-0577af1465f0" providerId="ADAL" clId="{B93CAD89-3D6A-4988-9591-8BBF08D0428E}" dt="2026-07-21T17:53:51.191" v="600"/>
          <ac:graphicFrameMkLst>
            <pc:docMk/>
            <pc:sldMk cId="1636667196" sldId="2558"/>
            <ac:graphicFrameMk id="20" creationId="{D8F92B7A-2D2A-A276-3E3B-D6E43F8CC3C8}"/>
          </ac:graphicFrameMkLst>
        </pc:graphicFrameChg>
        <pc:graphicFrameChg chg="add mod">
          <ac:chgData name="Jorge Alejandro Hidalgo López" userId="165ae0b1-4c40-4a51-b33d-0577af1465f0" providerId="ADAL" clId="{B93CAD89-3D6A-4988-9591-8BBF08D0428E}" dt="2026-07-21T17:54:16.899" v="631"/>
          <ac:graphicFrameMkLst>
            <pc:docMk/>
            <pc:sldMk cId="1636667196" sldId="2558"/>
            <ac:graphicFrameMk id="21" creationId="{7C91938B-C033-45A8-B772-192C7F469E4B}"/>
          </ac:graphicFrameMkLst>
        </pc:graphicFrameChg>
        <pc:picChg chg="add del mod">
          <ac:chgData name="Jorge Alejandro Hidalgo López" userId="165ae0b1-4c40-4a51-b33d-0577af1465f0" providerId="ADAL" clId="{B93CAD89-3D6A-4988-9591-8BBF08D0428E}" dt="2026-07-21T17:49:43.820" v="465" actId="478"/>
          <ac:picMkLst>
            <pc:docMk/>
            <pc:sldMk cId="1636667196" sldId="2558"/>
            <ac:picMk id="7" creationId="{59F971AE-052A-9B54-44EF-8B9E3ADA5711}"/>
          </ac:picMkLst>
        </pc:picChg>
        <pc:picChg chg="add del mod">
          <ac:chgData name="Jorge Alejandro Hidalgo López" userId="165ae0b1-4c40-4a51-b33d-0577af1465f0" providerId="ADAL" clId="{B93CAD89-3D6A-4988-9591-8BBF08D0428E}" dt="2026-07-21T17:53:19.911" v="572" actId="478"/>
          <ac:picMkLst>
            <pc:docMk/>
            <pc:sldMk cId="1636667196" sldId="2558"/>
            <ac:picMk id="16" creationId="{CEB25A83-323C-AEE9-4AEB-EFC08FAB92E1}"/>
          </ac:picMkLst>
        </pc:picChg>
        <pc:picChg chg="add mod">
          <ac:chgData name="Jorge Alejandro Hidalgo López" userId="165ae0b1-4c40-4a51-b33d-0577af1465f0" providerId="ADAL" clId="{B93CAD89-3D6A-4988-9591-8BBF08D0428E}" dt="2026-07-21T17:53:37.704" v="599" actId="1076"/>
          <ac:picMkLst>
            <pc:docMk/>
            <pc:sldMk cId="1636667196" sldId="2558"/>
            <ac:picMk id="19" creationId="{F5894114-7A95-709D-2AAF-FB8376D081FD}"/>
          </ac:picMkLst>
        </pc:picChg>
      </pc:sldChg>
      <pc:sldChg chg="addSp delSp modSp mod">
        <pc:chgData name="Jorge Alejandro Hidalgo López" userId="165ae0b1-4c40-4a51-b33d-0577af1465f0" providerId="ADAL" clId="{B93CAD89-3D6A-4988-9591-8BBF08D0428E}" dt="2026-07-21T18:03:19.179" v="663" actId="20577"/>
        <pc:sldMkLst>
          <pc:docMk/>
          <pc:sldMk cId="1991370206" sldId="2559"/>
        </pc:sldMkLst>
        <pc:spChg chg="mod">
          <ac:chgData name="Jorge Alejandro Hidalgo López" userId="165ae0b1-4c40-4a51-b33d-0577af1465f0" providerId="ADAL" clId="{B93CAD89-3D6A-4988-9591-8BBF08D0428E}" dt="2026-07-21T18:03:19.179" v="663" actId="20577"/>
          <ac:spMkLst>
            <pc:docMk/>
            <pc:sldMk cId="1991370206" sldId="2559"/>
            <ac:spMk id="4" creationId="{2B426963-1096-9604-3DE9-AE1AC8FC6352}"/>
          </ac:spMkLst>
        </pc:spChg>
        <pc:graphicFrameChg chg="add del mod modGraphic">
          <ac:chgData name="Jorge Alejandro Hidalgo López" userId="165ae0b1-4c40-4a51-b33d-0577af1465f0" providerId="ADAL" clId="{B93CAD89-3D6A-4988-9591-8BBF08D0428E}" dt="2026-07-21T18:02:59.702" v="641" actId="478"/>
          <ac:graphicFrameMkLst>
            <pc:docMk/>
            <pc:sldMk cId="1991370206" sldId="2559"/>
            <ac:graphicFrameMk id="5" creationId="{AA4B7447-5BD0-E19B-7B0F-AA5A4C2D943B}"/>
          </ac:graphicFrameMkLst>
        </pc:graphicFrameChg>
        <pc:picChg chg="add mod">
          <ac:chgData name="Jorge Alejandro Hidalgo López" userId="165ae0b1-4c40-4a51-b33d-0577af1465f0" providerId="ADAL" clId="{B93CAD89-3D6A-4988-9591-8BBF08D0428E}" dt="2026-07-21T18:03:09.770" v="659" actId="14100"/>
          <ac:picMkLst>
            <pc:docMk/>
            <pc:sldMk cId="1991370206" sldId="2559"/>
            <ac:picMk id="7" creationId="{36CB9C4D-CD80-46FB-C31D-C4BCDB2826DD}"/>
          </ac:picMkLst>
        </pc:picChg>
        <pc:picChg chg="add del mod">
          <ac:chgData name="Jorge Alejandro Hidalgo López" userId="165ae0b1-4c40-4a51-b33d-0577af1465f0" providerId="ADAL" clId="{B93CAD89-3D6A-4988-9591-8BBF08D0428E}" dt="2026-07-21T18:02:49.467" v="637" actId="478"/>
          <ac:picMkLst>
            <pc:docMk/>
            <pc:sldMk cId="1991370206" sldId="2559"/>
            <ac:picMk id="10" creationId="{019CA9A7-8C37-3FA3-F3EE-7C9D054B1EDB}"/>
          </ac:picMkLst>
        </pc:picChg>
      </pc:sldChg>
      <pc:sldChg chg="addSp delSp modSp mod">
        <pc:chgData name="Jorge Alejandro Hidalgo López" userId="165ae0b1-4c40-4a51-b33d-0577af1465f0" providerId="ADAL" clId="{B93CAD89-3D6A-4988-9591-8BBF08D0428E}" dt="2026-07-21T17:03:48.026" v="203" actId="20577"/>
        <pc:sldMkLst>
          <pc:docMk/>
          <pc:sldMk cId="1480523509" sldId="2560"/>
        </pc:sldMkLst>
        <pc:spChg chg="mod">
          <ac:chgData name="Jorge Alejandro Hidalgo López" userId="165ae0b1-4c40-4a51-b33d-0577af1465f0" providerId="ADAL" clId="{B93CAD89-3D6A-4988-9591-8BBF08D0428E}" dt="2026-07-21T17:03:48.026" v="203" actId="20577"/>
          <ac:spMkLst>
            <pc:docMk/>
            <pc:sldMk cId="1480523509" sldId="2560"/>
            <ac:spMk id="14" creationId="{ED9C0109-8FE2-7AA7-B0C9-DA1EFF2B43DF}"/>
          </ac:spMkLst>
        </pc:spChg>
        <pc:graphicFrameChg chg="add mod">
          <ac:chgData name="Jorge Alejandro Hidalgo López" userId="165ae0b1-4c40-4a51-b33d-0577af1465f0" providerId="ADAL" clId="{B93CAD89-3D6A-4988-9591-8BBF08D0428E}" dt="2026-07-21T17:03:12.300" v="195"/>
          <ac:graphicFrameMkLst>
            <pc:docMk/>
            <pc:sldMk cId="1480523509" sldId="2560"/>
            <ac:graphicFrameMk id="2" creationId="{634CE5C3-A981-64BA-3B7A-E23F74BAA3C9}"/>
          </ac:graphicFrameMkLst>
        </pc:graphicFrameChg>
        <pc:graphicFrameChg chg="add mod modGraphic">
          <ac:chgData name="Jorge Alejandro Hidalgo López" userId="165ae0b1-4c40-4a51-b33d-0577af1465f0" providerId="ADAL" clId="{B93CAD89-3D6A-4988-9591-8BBF08D0428E}" dt="2026-07-21T17:03:36.372" v="199" actId="14100"/>
          <ac:graphicFrameMkLst>
            <pc:docMk/>
            <pc:sldMk cId="1480523509" sldId="2560"/>
            <ac:graphicFrameMk id="3" creationId="{E6677DA6-04B5-17B8-880C-093A7762DF0C}"/>
          </ac:graphicFrameMkLst>
        </pc:graphicFrameChg>
        <pc:graphicFrameChg chg="add del mod modGraphic">
          <ac:chgData name="Jorge Alejandro Hidalgo López" userId="165ae0b1-4c40-4a51-b33d-0577af1465f0" providerId="ADAL" clId="{B93CAD89-3D6A-4988-9591-8BBF08D0428E}" dt="2026-07-21T17:03:26.673" v="197" actId="21"/>
          <ac:graphicFrameMkLst>
            <pc:docMk/>
            <pc:sldMk cId="1480523509" sldId="2560"/>
            <ac:graphicFrameMk id="4" creationId="{C41B841A-90B6-D1EA-9A94-A3F532C54772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icafe-my.sharepoint.com/personal/jhidalgo_icafe_cr/Documents/Semanal/Informe%20Junta%20Diap.%202-4-6-7.xlsm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'Diap 6'!$K$185</c:f>
              <c:strCache>
                <c:ptCount val="1"/>
                <c:pt idx="0">
                  <c:v>Precio Promedio Exportacion USD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C4E8-4FA8-8704-F1B8AAD47494}"/>
              </c:ext>
            </c:extLst>
          </c:dPt>
          <c:dPt>
            <c:idx val="1"/>
            <c:invertIfNegative val="0"/>
            <c:bubble3D val="0"/>
            <c:spPr>
              <a:solidFill>
                <a:srgbClr val="0070C0"/>
              </a:solidFill>
              <a:ln>
                <a:solidFill>
                  <a:srgbClr val="7030A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C4E8-4FA8-8704-F1B8AAD47494}"/>
              </c:ext>
            </c:extLst>
          </c:dPt>
          <c:dPt>
            <c:idx val="2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C4E8-4FA8-8704-F1B8AAD47494}"/>
              </c:ext>
            </c:extLst>
          </c:dPt>
          <c:dLbls>
            <c:dLbl>
              <c:idx val="0"/>
              <c:layout>
                <c:manualLayout>
                  <c:x val="-2.0492588145942216E-2"/>
                  <c:y val="-2.74961291138040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4E8-4FA8-8704-F1B8AAD47494}"/>
                </c:ext>
              </c:extLst>
            </c:dLbl>
            <c:dLbl>
              <c:idx val="1"/>
              <c:layout>
                <c:manualLayout>
                  <c:x val="-6.5431873479318732E-3"/>
                  <c:y val="-6.86988888888888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4E8-4FA8-8704-F1B8AAD47494}"/>
                </c:ext>
              </c:extLst>
            </c:dLbl>
            <c:dLbl>
              <c:idx val="2"/>
              <c:layout>
                <c:manualLayout>
                  <c:x val="2.0590847261088736E-2"/>
                  <c:y val="-5.01635251923593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4E8-4FA8-8704-F1B8AAD4749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'Diap 6'!$M$184:$O$184</c:f>
              <c:strCache>
                <c:ptCount val="3"/>
                <c:pt idx="0">
                  <c:v>2023-2024</c:v>
                </c:pt>
                <c:pt idx="1">
                  <c:v> 2024-2025 </c:v>
                </c:pt>
                <c:pt idx="2">
                  <c:v> 2025-2026 </c:v>
                </c:pt>
              </c:strCache>
            </c:strRef>
          </c:cat>
          <c:val>
            <c:numRef>
              <c:f>'Diap 6'!$M$185:$O$185</c:f>
              <c:numCache>
                <c:formatCode>_(* #,##0.00_);_(* \(#,##0.00\);_(* "-"??_);_(@_)</c:formatCode>
                <c:ptCount val="3"/>
                <c:pt idx="0">
                  <c:v>225.92</c:v>
                </c:pt>
                <c:pt idx="1">
                  <c:v>302.14999999999998</c:v>
                </c:pt>
                <c:pt idx="2">
                  <c:v>338.59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4E8-4FA8-8704-F1B8AAD474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40128896"/>
        <c:axId val="1015779808"/>
      </c:barChart>
      <c:lineChart>
        <c:grouping val="standard"/>
        <c:varyColors val="0"/>
        <c:ser>
          <c:idx val="1"/>
          <c:order val="1"/>
          <c:tx>
            <c:strRef>
              <c:f>'Diap 6'!$K$186</c:f>
              <c:strCache>
                <c:ptCount val="1"/>
                <c:pt idx="0">
                  <c:v>Precio Promedio CN CRC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'Diap 6'!$M$184:$O$184</c:f>
              <c:strCache>
                <c:ptCount val="3"/>
                <c:pt idx="0">
                  <c:v>2023-2024</c:v>
                </c:pt>
                <c:pt idx="1">
                  <c:v> 2024-2025 </c:v>
                </c:pt>
                <c:pt idx="2">
                  <c:v> 2025-2026 </c:v>
                </c:pt>
              </c:strCache>
            </c:strRef>
          </c:cat>
          <c:val>
            <c:numRef>
              <c:f>'Diap 6'!$M$186:$O$186</c:f>
              <c:numCache>
                <c:formatCode>_(* #,##0.00_);_(* \(#,##0.00\);_(* "-"??_);_(@_)</c:formatCode>
                <c:ptCount val="3"/>
                <c:pt idx="0">
                  <c:v>2608.7600000000002</c:v>
                </c:pt>
                <c:pt idx="1">
                  <c:v>3121.77</c:v>
                </c:pt>
                <c:pt idx="2">
                  <c:v>2893.96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C4E8-4FA8-8704-F1B8AAD474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78251136"/>
        <c:axId val="1454926112"/>
      </c:lineChart>
      <c:catAx>
        <c:axId val="1778251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54926112"/>
        <c:crosses val="autoZero"/>
        <c:auto val="1"/>
        <c:lblAlgn val="ctr"/>
        <c:lblOffset val="100"/>
        <c:noMultiLvlLbl val="0"/>
      </c:catAx>
      <c:valAx>
        <c:axId val="1454926112"/>
        <c:scaling>
          <c:orientation val="minMax"/>
        </c:scaling>
        <c:delete val="0"/>
        <c:axPos val="l"/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78251136"/>
        <c:crosses val="autoZero"/>
        <c:crossBetween val="between"/>
      </c:valAx>
      <c:valAx>
        <c:axId val="1015779808"/>
        <c:scaling>
          <c:orientation val="minMax"/>
        </c:scaling>
        <c:delete val="0"/>
        <c:axPos val="r"/>
        <c:numFmt formatCode="_(* #,##0.00_);_(* \(#,##0.00\);_(* &quot;-&quot;??_);_(@_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0128896"/>
        <c:crosses val="max"/>
        <c:crossBetween val="between"/>
      </c:valAx>
      <c:catAx>
        <c:axId val="134012889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01577980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2674458729137146"/>
          <c:y val="0.82001018188034058"/>
          <c:w val="0.34320514761922272"/>
          <c:h val="0.1632024270872440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 sz="11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D7B7C8-A469-4311-B95E-6D8224B95227}" type="datetimeFigureOut">
              <a:rPr lang="es-CR" smtClean="0"/>
              <a:t>21/7/2026</a:t>
            </a:fld>
            <a:endParaRPr lang="es-C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A1F829-7979-4A36-9F32-90186E00557B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970213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03BDD5-A8A1-C67F-A38C-78DF56A27E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53A175E-A8FE-209C-5D4D-846C87B566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5F51D93-06A6-0FE2-B7B4-91EB0F7EF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22874-C915-465C-9D23-2B6D09CEAEAA}" type="datetimeFigureOut">
              <a:rPr lang="es-CR" smtClean="0"/>
              <a:t>21/7/2026</a:t>
            </a:fld>
            <a:endParaRPr lang="es-CR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52CBB32-D4A6-3B98-7983-5F72A5A47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FB08B86-7823-6F6F-3341-50A964940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AB67-A2DF-4AFF-AC90-574A9F7408D1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239446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D78662-1229-BBD9-ED4F-7CD2B84AD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E3AEC37-2495-F4F1-4A8A-F2C2D56B28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BD03268-2993-7362-01F1-7B178E45B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22874-C915-465C-9D23-2B6D09CEAEAA}" type="datetimeFigureOut">
              <a:rPr lang="es-CR" smtClean="0"/>
              <a:t>21/7/2026</a:t>
            </a:fld>
            <a:endParaRPr lang="es-CR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4B042B6-6F4A-7C61-D93E-AFB94BAE0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5FF14E3-C893-C586-30D7-86F4A68A4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AB67-A2DF-4AFF-AC90-574A9F7408D1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63927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032230C-A85B-DA07-4D1B-535A9CE64D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458E66A-9500-B34D-BF8A-A3A76218CF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76B7372-D8EB-BBF8-2960-38AA0B62E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22874-C915-465C-9D23-2B6D09CEAEAA}" type="datetimeFigureOut">
              <a:rPr lang="es-CR" smtClean="0"/>
              <a:t>21/7/2026</a:t>
            </a:fld>
            <a:endParaRPr lang="es-CR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D0B7256-2066-58DB-5E1F-7A02A89CA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A92D311-6280-B163-5DC0-DD5828CD6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AB67-A2DF-4AFF-AC90-574A9F7408D1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6685440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32286-C75B-6837-526E-F572947DE9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C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80AC37-C430-B844-8B13-2044354ACD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C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EAE584-E98E-FD30-B2A5-124DCE166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A8423-FCB1-3F44-8B45-B39BBC4A5316}" type="datetimeFigureOut">
              <a:rPr lang="en-CR" smtClean="0"/>
              <a:t>07/21/2026</a:t>
            </a:fld>
            <a:endParaRPr lang="en-C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1C7C40-9D2F-5FA6-F84B-818B7C5CE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138657-BFB5-1532-1777-BC45808A5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79F60-8409-4040-96EF-1B3FA912A9AB}" type="slidenum">
              <a:rPr lang="en-CR" smtClean="0"/>
              <a:t>‹Nº›</a:t>
            </a:fld>
            <a:endParaRPr lang="en-CR"/>
          </a:p>
        </p:txBody>
      </p:sp>
    </p:spTree>
    <p:extLst>
      <p:ext uri="{BB962C8B-B14F-4D97-AF65-F5344CB8AC3E}">
        <p14:creationId xmlns:p14="http://schemas.microsoft.com/office/powerpoint/2010/main" val="22612918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B3416-9CED-258C-F651-F6F6DB2B7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837DD2-BE95-B682-DFA9-BAA64DBBFC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E097DF-4675-7875-F227-7876A35EC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A8423-FCB1-3F44-8B45-B39BBC4A5316}" type="datetimeFigureOut">
              <a:rPr lang="en-CR" smtClean="0"/>
              <a:t>07/21/2026</a:t>
            </a:fld>
            <a:endParaRPr lang="en-C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CF2C80-8201-6548-4F6A-CEB74B046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7800C3-3587-2A78-79FD-505142D62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79F60-8409-4040-96EF-1B3FA912A9AB}" type="slidenum">
              <a:rPr lang="en-CR" smtClean="0"/>
              <a:t>‹Nº›</a:t>
            </a:fld>
            <a:endParaRPr lang="en-CR"/>
          </a:p>
        </p:txBody>
      </p:sp>
    </p:spTree>
    <p:extLst>
      <p:ext uri="{BB962C8B-B14F-4D97-AF65-F5344CB8AC3E}">
        <p14:creationId xmlns:p14="http://schemas.microsoft.com/office/powerpoint/2010/main" val="24593518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FD2BA-607F-AE7E-FE83-3ED8E6CB4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C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4A3514-E67A-5B6E-EBE8-75AD88BB6A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6F3730-93CC-F734-9106-35FC62EFF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A8423-FCB1-3F44-8B45-B39BBC4A5316}" type="datetimeFigureOut">
              <a:rPr lang="en-CR" smtClean="0"/>
              <a:t>07/21/2026</a:t>
            </a:fld>
            <a:endParaRPr lang="en-C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5DCE47-FB6C-6C99-89D5-55E805B3C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6291D6-1BD8-A371-5F2A-7BC046227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79F60-8409-4040-96EF-1B3FA912A9AB}" type="slidenum">
              <a:rPr lang="en-CR" smtClean="0"/>
              <a:t>‹Nº›</a:t>
            </a:fld>
            <a:endParaRPr lang="en-CR"/>
          </a:p>
        </p:txBody>
      </p:sp>
    </p:spTree>
    <p:extLst>
      <p:ext uri="{BB962C8B-B14F-4D97-AF65-F5344CB8AC3E}">
        <p14:creationId xmlns:p14="http://schemas.microsoft.com/office/powerpoint/2010/main" val="24918391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30A2C-314B-29E5-92E4-EC655289E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CB4CB4-E963-C58C-81BA-3A6656A36F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8BBE9D-E295-76EF-B1E7-F0513D3D74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1C420A-428A-D6FE-0B48-C56F26E23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A8423-FCB1-3F44-8B45-B39BBC4A5316}" type="datetimeFigureOut">
              <a:rPr lang="en-CR" smtClean="0"/>
              <a:t>07/21/2026</a:t>
            </a:fld>
            <a:endParaRPr lang="en-C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C32624-9BCC-5B59-D557-CD33D5871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D940B9-5B13-03CE-ACC6-9B71E0C88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79F60-8409-4040-96EF-1B3FA912A9AB}" type="slidenum">
              <a:rPr lang="en-CR" smtClean="0"/>
              <a:t>‹Nº›</a:t>
            </a:fld>
            <a:endParaRPr lang="en-CR"/>
          </a:p>
        </p:txBody>
      </p:sp>
    </p:spTree>
    <p:extLst>
      <p:ext uri="{BB962C8B-B14F-4D97-AF65-F5344CB8AC3E}">
        <p14:creationId xmlns:p14="http://schemas.microsoft.com/office/powerpoint/2010/main" val="12768825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E6148-00D6-7913-FF90-2A6C57301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C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DBAE49-887B-5353-F8FF-7642200FEC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B1939A-29F6-0EAD-9CFD-4CEE1DD6A7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45D03F-8F2E-3175-BAAD-4CAD5000C0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6F954D-BD4C-002E-713D-A341E50B26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6AF955-07FA-8CD6-6EFD-B31216EB9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A8423-FCB1-3F44-8B45-B39BBC4A5316}" type="datetimeFigureOut">
              <a:rPr lang="en-CR" smtClean="0"/>
              <a:t>07/21/2026</a:t>
            </a:fld>
            <a:endParaRPr lang="en-C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A3D9CF-1B95-00C7-4D86-7F993CD69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81696B-87BF-DBEB-1CC5-CB02DC7E2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79F60-8409-4040-96EF-1B3FA912A9AB}" type="slidenum">
              <a:rPr lang="en-CR" smtClean="0"/>
              <a:t>‹Nº›</a:t>
            </a:fld>
            <a:endParaRPr lang="en-CR"/>
          </a:p>
        </p:txBody>
      </p:sp>
    </p:spTree>
    <p:extLst>
      <p:ext uri="{BB962C8B-B14F-4D97-AF65-F5344CB8AC3E}">
        <p14:creationId xmlns:p14="http://schemas.microsoft.com/office/powerpoint/2010/main" val="41002301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C0889-9AFE-0020-7B22-F4BF5558A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58B8A8-E539-3452-CF90-740503173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A8423-FCB1-3F44-8B45-B39BBC4A5316}" type="datetimeFigureOut">
              <a:rPr lang="en-CR" smtClean="0"/>
              <a:t>07/21/2026</a:t>
            </a:fld>
            <a:endParaRPr lang="en-C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6B75B9-1E77-1C90-7B00-10F356F64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E13689-AC1E-8687-D9CB-F47D0427E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79F60-8409-4040-96EF-1B3FA912A9AB}" type="slidenum">
              <a:rPr lang="en-CR" smtClean="0"/>
              <a:t>‹Nº›</a:t>
            </a:fld>
            <a:endParaRPr lang="en-CR"/>
          </a:p>
        </p:txBody>
      </p:sp>
    </p:spTree>
    <p:extLst>
      <p:ext uri="{BB962C8B-B14F-4D97-AF65-F5344CB8AC3E}">
        <p14:creationId xmlns:p14="http://schemas.microsoft.com/office/powerpoint/2010/main" val="42173789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E40444-00C6-4237-C3DB-5147D41C6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A8423-FCB1-3F44-8B45-B39BBC4A5316}" type="datetimeFigureOut">
              <a:rPr lang="en-CR" smtClean="0"/>
              <a:t>07/21/2026</a:t>
            </a:fld>
            <a:endParaRPr lang="en-C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BB4870-8A94-6680-F0CE-8E04AAE2C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F56609-B07A-9958-C788-758A2EE9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79F60-8409-4040-96EF-1B3FA912A9AB}" type="slidenum">
              <a:rPr lang="en-CR" smtClean="0"/>
              <a:t>‹Nº›</a:t>
            </a:fld>
            <a:endParaRPr lang="en-CR"/>
          </a:p>
        </p:txBody>
      </p:sp>
    </p:spTree>
    <p:extLst>
      <p:ext uri="{BB962C8B-B14F-4D97-AF65-F5344CB8AC3E}">
        <p14:creationId xmlns:p14="http://schemas.microsoft.com/office/powerpoint/2010/main" val="36917317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351AF-487A-4ABF-2BCE-E233C91A0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C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E4B6CD-F6D1-50BA-12B6-9E99624F85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7E6C40-4C5B-DFFB-1C41-49E9F08EAD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1680A9-A3DA-C94E-3E1B-C798A1E41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A8423-FCB1-3F44-8B45-B39BBC4A5316}" type="datetimeFigureOut">
              <a:rPr lang="en-CR" smtClean="0"/>
              <a:t>07/21/2026</a:t>
            </a:fld>
            <a:endParaRPr lang="en-C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D49A65-3155-1A40-B9FE-B689541A2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AF928F-38D2-947D-C205-DEE2A5EA5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79F60-8409-4040-96EF-1B3FA912A9AB}" type="slidenum">
              <a:rPr lang="en-CR" smtClean="0"/>
              <a:t>‹Nº›</a:t>
            </a:fld>
            <a:endParaRPr lang="en-CR"/>
          </a:p>
        </p:txBody>
      </p:sp>
    </p:spTree>
    <p:extLst>
      <p:ext uri="{BB962C8B-B14F-4D97-AF65-F5344CB8AC3E}">
        <p14:creationId xmlns:p14="http://schemas.microsoft.com/office/powerpoint/2010/main" val="1274484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843C13-8368-2EAD-F8D8-AE91DF944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D97D5E9-D620-70BB-9103-FF1D67B600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601D6F6-57F9-7815-53C4-42D42917D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22874-C915-465C-9D23-2B6D09CEAEAA}" type="datetimeFigureOut">
              <a:rPr lang="es-CR" smtClean="0"/>
              <a:t>21/7/2026</a:t>
            </a:fld>
            <a:endParaRPr lang="es-CR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324964D-CA93-E897-B6DA-4C61670B0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FCA21D0-15B6-2E49-6622-2A0DAFEB5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AB67-A2DF-4AFF-AC90-574A9F7408D1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3674197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EF876-C354-9A9F-44F7-7DB63BF32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C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2266A2-BF42-A5FA-B286-A55FFD8BC5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9406D9-BF47-A165-AD0A-C956F94C35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10AE78-519C-2918-6E55-12751047B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A8423-FCB1-3F44-8B45-B39BBC4A5316}" type="datetimeFigureOut">
              <a:rPr lang="en-CR" smtClean="0"/>
              <a:t>07/21/2026</a:t>
            </a:fld>
            <a:endParaRPr lang="en-C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A2A150-0427-6777-630B-FFF6FD9B8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1D5CCA-92CE-7625-FE5C-A75F03C04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79F60-8409-4040-96EF-1B3FA912A9AB}" type="slidenum">
              <a:rPr lang="en-CR" smtClean="0"/>
              <a:t>‹Nº›</a:t>
            </a:fld>
            <a:endParaRPr lang="en-CR"/>
          </a:p>
        </p:txBody>
      </p:sp>
    </p:spTree>
    <p:extLst>
      <p:ext uri="{BB962C8B-B14F-4D97-AF65-F5344CB8AC3E}">
        <p14:creationId xmlns:p14="http://schemas.microsoft.com/office/powerpoint/2010/main" val="22898753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4CE9D-C297-D828-F0BC-0721880F4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800CA0-C839-E89D-47F1-8DB01358C8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70C479-3B81-5FF0-21C2-C63DF2B90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A8423-FCB1-3F44-8B45-B39BBC4A5316}" type="datetimeFigureOut">
              <a:rPr lang="en-CR" smtClean="0"/>
              <a:t>07/21/2026</a:t>
            </a:fld>
            <a:endParaRPr lang="en-C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CBC98F-A5B9-EF76-F4C0-960323B72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8C1F3B-DF8A-622B-9E8E-F0C51DCA8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79F60-8409-4040-96EF-1B3FA912A9AB}" type="slidenum">
              <a:rPr lang="en-CR" smtClean="0"/>
              <a:t>‹Nº›</a:t>
            </a:fld>
            <a:endParaRPr lang="en-CR"/>
          </a:p>
        </p:txBody>
      </p:sp>
    </p:spTree>
    <p:extLst>
      <p:ext uri="{BB962C8B-B14F-4D97-AF65-F5344CB8AC3E}">
        <p14:creationId xmlns:p14="http://schemas.microsoft.com/office/powerpoint/2010/main" val="15856560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0CBF9C-1685-8D6B-6636-F551E17054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C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C715B4-F1C7-CFA0-31EE-969531447E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FAECD3-6A6A-C18A-074A-17604A4EC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A8423-FCB1-3F44-8B45-B39BBC4A5316}" type="datetimeFigureOut">
              <a:rPr lang="en-CR" smtClean="0"/>
              <a:t>07/21/2026</a:t>
            </a:fld>
            <a:endParaRPr lang="en-C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47FB68-ED08-57AF-94E3-13BF58F02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CC40B4-D1B1-0105-9D5F-807E37BF4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79F60-8409-4040-96EF-1B3FA912A9AB}" type="slidenum">
              <a:rPr lang="en-CR" smtClean="0"/>
              <a:t>‹Nº›</a:t>
            </a:fld>
            <a:endParaRPr lang="en-CR"/>
          </a:p>
        </p:txBody>
      </p:sp>
    </p:spTree>
    <p:extLst>
      <p:ext uri="{BB962C8B-B14F-4D97-AF65-F5344CB8AC3E}">
        <p14:creationId xmlns:p14="http://schemas.microsoft.com/office/powerpoint/2010/main" val="1934955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DCDD0E-2088-61C9-7539-47C5F3FE6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77C9777-449B-11E6-BED1-925DB4ED8D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722101B-6C94-4F45-F9A7-EA10DE951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22874-C915-465C-9D23-2B6D09CEAEAA}" type="datetimeFigureOut">
              <a:rPr lang="es-CR" smtClean="0"/>
              <a:t>21/7/2026</a:t>
            </a:fld>
            <a:endParaRPr lang="es-CR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AE94393-91AC-BFC7-6206-E8091606C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D8A2C4B-301B-DA52-826C-AEEAC0F2E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AB67-A2DF-4AFF-AC90-574A9F7408D1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991440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9CA498-6434-F28F-CE89-FA9E7F374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5C7EBC-1B70-032A-614F-B47BCCFB46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FD85FDE-7A5D-0BF0-71EC-95EE214776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A519B95-71E4-9746-D0F1-E057D4940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22874-C915-465C-9D23-2B6D09CEAEAA}" type="datetimeFigureOut">
              <a:rPr lang="es-CR" smtClean="0"/>
              <a:t>21/7/2026</a:t>
            </a:fld>
            <a:endParaRPr lang="es-CR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5C4AE0D-23C5-5B3E-B798-8CCB14167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A29B012-C15C-5E96-40FA-A717C3E39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AB67-A2DF-4AFF-AC90-574A9F7408D1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945258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007A3E-4988-FE20-F418-0E4C84556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BE395AB-F06A-C957-D0DB-B739989C16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04D3E34-2D4D-AA8F-C0FB-9371CB217E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122E46C-4F7D-926A-D5D4-D289AB1358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103A4B1-EC34-312E-D9A2-D12EDAD31E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C02AF63-6DA5-071C-E96A-DFD95ADC4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22874-C915-465C-9D23-2B6D09CEAEAA}" type="datetimeFigureOut">
              <a:rPr lang="es-CR" smtClean="0"/>
              <a:t>21/7/2026</a:t>
            </a:fld>
            <a:endParaRPr lang="es-CR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E6D48E3-83B7-0BDE-41EB-2233DB3A8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FD08204-7965-8229-F59D-5E04ECAC9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AB67-A2DF-4AFF-AC90-574A9F7408D1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4255070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1916D0-05D5-7FCF-1B6A-45696FB18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B88C9CC-A92C-6D83-33F5-350CB98E1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22874-C915-465C-9D23-2B6D09CEAEAA}" type="datetimeFigureOut">
              <a:rPr lang="es-CR" smtClean="0"/>
              <a:t>21/7/2026</a:t>
            </a:fld>
            <a:endParaRPr lang="es-CR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7AE3D17-CD70-E369-F898-E17EC6470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E98C345-512D-8E09-E191-0D9C33DC1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AB67-A2DF-4AFF-AC90-574A9F7408D1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4151965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DA31D96-3F17-1126-D4A8-F36D13A2B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22874-C915-465C-9D23-2B6D09CEAEAA}" type="datetimeFigureOut">
              <a:rPr lang="es-CR" smtClean="0"/>
              <a:t>21/7/2026</a:t>
            </a:fld>
            <a:endParaRPr lang="es-CR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1AF8266-3B86-8507-170B-997C71BFD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2DD0F71-B6A8-2BB3-0688-C893987EA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AB67-A2DF-4AFF-AC90-574A9F7408D1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961598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A9DCA8-59E7-0E48-FB3B-E053B134F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FE8E429-B9D2-2362-4379-A9FCB46D15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FB3A743-5207-57B7-BC8C-39280263C1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52CF8F1-6C0B-725E-ABB5-C581324E5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22874-C915-465C-9D23-2B6D09CEAEAA}" type="datetimeFigureOut">
              <a:rPr lang="es-CR" smtClean="0"/>
              <a:t>21/7/2026</a:t>
            </a:fld>
            <a:endParaRPr lang="es-CR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E38A5D6-069D-6B68-1FC1-BEFE97B58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52336C9-12F5-6D33-B681-B76DB6B05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AB67-A2DF-4AFF-AC90-574A9F7408D1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061807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255E5E-7993-7B4A-0198-A3482DFCA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AE9DB97-3871-39C1-64CF-0E3822AF52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EAD103A-BA38-6BC5-9374-C84FD40D15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69D796E-B22D-7C61-4D71-8860F8685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22874-C915-465C-9D23-2B6D09CEAEAA}" type="datetimeFigureOut">
              <a:rPr lang="es-CR" smtClean="0"/>
              <a:t>21/7/2026</a:t>
            </a:fld>
            <a:endParaRPr lang="es-CR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8AA224B-9AA4-9A41-A7BD-EA672FC79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28D4753-5EDA-665C-86A2-D7C3ECCD9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AB67-A2DF-4AFF-AC90-574A9F7408D1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633058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999D51A-18E4-6E2D-68B7-AA28B7569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6435BA7-77CF-5EA8-E0DE-C22CAD8D7D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80B187F-A123-3FD5-A047-D5E09781A5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22874-C915-465C-9D23-2B6D09CEAEAA}" type="datetimeFigureOut">
              <a:rPr lang="es-CR" smtClean="0"/>
              <a:t>21/7/2026</a:t>
            </a:fld>
            <a:endParaRPr lang="es-CR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A50BE35-B896-0426-CA92-101C90F718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2059097-FCBB-A023-0BEC-CA37F45F55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5AB67-A2DF-4AFF-AC90-574A9F7408D1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09294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218A0E-A149-718E-891F-5957C1E22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C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908CBE-5191-B21E-F757-BFDB76A260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2AA6DF-F2C5-4C50-2EF3-09F335E827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A8423-FCB1-3F44-8B45-B39BBC4A5316}" type="datetimeFigureOut">
              <a:rPr lang="en-CR" smtClean="0"/>
              <a:t>07/21/2026</a:t>
            </a:fld>
            <a:endParaRPr lang="en-C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550396-36FD-9F27-3B3D-5424403067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95D09D-F76A-437F-E122-85D722B0B2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379F60-8409-4040-96EF-1B3FA912A9AB}" type="slidenum">
              <a:rPr lang="en-CR" smtClean="0"/>
              <a:t>‹Nº›</a:t>
            </a:fld>
            <a:endParaRPr lang="en-CR"/>
          </a:p>
        </p:txBody>
      </p:sp>
    </p:spTree>
    <p:extLst>
      <p:ext uri="{BB962C8B-B14F-4D97-AF65-F5344CB8AC3E}">
        <p14:creationId xmlns:p14="http://schemas.microsoft.com/office/powerpoint/2010/main" val="3630785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een and white rectangle with a white stripe&#10;&#10;Description automatically generated">
            <a:extLst>
              <a:ext uri="{FF2B5EF4-FFF2-40B4-BE49-F238E27FC236}">
                <a16:creationId xmlns:a16="http://schemas.microsoft.com/office/drawing/2014/main" id="{40DA24F7-812D-84CB-3E86-E7FC5BC20B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6AB1472-46B9-4B0A-99DC-7E1FA61E84DC}"/>
              </a:ext>
            </a:extLst>
          </p:cNvPr>
          <p:cNvSpPr txBox="1"/>
          <p:nvPr/>
        </p:nvSpPr>
        <p:spPr>
          <a:xfrm>
            <a:off x="509954" y="3429000"/>
            <a:ext cx="1143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dirty="0">
                <a:solidFill>
                  <a:srgbClr val="913E21"/>
                </a:solidFill>
                <a:latin typeface="Slenco Black" pitchFamily="2" charset="77"/>
              </a:rPr>
              <a:t>ESTADÍSTICA DE CAFÉ AL 20 DE JULIO 2026</a:t>
            </a:r>
          </a:p>
          <a:p>
            <a:pPr algn="ctr"/>
            <a:r>
              <a:rPr lang="es-ES" sz="3600" b="1" dirty="0">
                <a:solidFill>
                  <a:srgbClr val="913E21"/>
                </a:solidFill>
                <a:latin typeface="Slenco Black" pitchFamily="2" charset="77"/>
              </a:rPr>
              <a:t>COSECHA 2025-2026</a:t>
            </a:r>
          </a:p>
        </p:txBody>
      </p:sp>
    </p:spTree>
    <p:extLst>
      <p:ext uri="{BB962C8B-B14F-4D97-AF65-F5344CB8AC3E}">
        <p14:creationId xmlns:p14="http://schemas.microsoft.com/office/powerpoint/2010/main" val="4284725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A2C5D7-544B-6F25-F0BB-B5803C2A2A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11">
            <a:extLst>
              <a:ext uri="{FF2B5EF4-FFF2-40B4-BE49-F238E27FC236}">
                <a16:creationId xmlns:a16="http://schemas.microsoft.com/office/drawing/2014/main" id="{AA79F80D-A427-4C6F-013B-77F2EF395B82}"/>
              </a:ext>
            </a:extLst>
          </p:cNvPr>
          <p:cNvSpPr txBox="1"/>
          <p:nvPr/>
        </p:nvSpPr>
        <p:spPr>
          <a:xfrm>
            <a:off x="0" y="218"/>
            <a:ext cx="7603200" cy="480131"/>
          </a:xfrm>
          <a:prstGeom prst="rect">
            <a:avLst/>
          </a:prstGeom>
          <a:solidFill>
            <a:srgbClr val="499057"/>
          </a:solidFill>
        </p:spPr>
        <p:txBody>
          <a:bodyPr wrap="square" rtlCol="0">
            <a:spAutoFit/>
          </a:bodyPr>
          <a:lstStyle>
            <a:defPPr>
              <a:defRPr lang="es-CR"/>
            </a:defPPr>
            <a:lvl1pPr algn="ctr">
              <a:lnSpc>
                <a:spcPct val="90000"/>
              </a:lnSpc>
              <a:spcBef>
                <a:spcPct val="0"/>
              </a:spcBef>
              <a:defRPr kumimoji="0" sz="2800" b="1" i="0" u="none" strike="noStrike" cap="none" spc="0" normalizeH="0" baseline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j-ea"/>
                <a:cs typeface="+mj-cs"/>
              </a:defRPr>
            </a:lvl1pPr>
          </a:lstStyle>
          <a:p>
            <a:r>
              <a:rPr lang="es-ES" dirty="0">
                <a:solidFill>
                  <a:schemeClr val="bg1"/>
                </a:solidFill>
              </a:rPr>
              <a:t>INFORME COMPARATIVO DE CAFÉ EN FRUTA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A668C88-CCA5-236F-DB43-5BB14BEE2208}"/>
              </a:ext>
            </a:extLst>
          </p:cNvPr>
          <p:cNvSpPr txBox="1"/>
          <p:nvPr/>
        </p:nvSpPr>
        <p:spPr>
          <a:xfrm>
            <a:off x="1097558" y="722720"/>
            <a:ext cx="10223498" cy="337952"/>
          </a:xfrm>
          <a:prstGeom prst="rect">
            <a:avLst/>
          </a:prstGeom>
          <a:solidFill>
            <a:srgbClr val="499057"/>
          </a:solidFill>
          <a:ln w="44450" cap="rnd">
            <a:noFill/>
          </a:ln>
        </p:spPr>
        <p:txBody>
          <a:bodyPr vert="horz" lIns="91440" tIns="45720" rIns="91440" bIns="45720" rtlCol="0" anchor="ctr" anchorCtr="0">
            <a:noAutofit/>
          </a:bodyPr>
          <a:lstStyle>
            <a:defPPr>
              <a:defRPr lang="es-CR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 Black"/>
                <a:ea typeface="+mj-ea"/>
                <a:cs typeface="+mj-cs"/>
              </a:defRPr>
            </a:lvl1pPr>
          </a:lstStyle>
          <a:p>
            <a:endParaRPr lang="es-ES" sz="1600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s-ES" sz="20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(EN FANEGAS) A la quincena del 16 al 31 de Marzo de cada año</a:t>
            </a:r>
          </a:p>
          <a:p>
            <a:endParaRPr lang="es-ES" sz="2000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ED9C0109-8FE2-7AA7-B0C9-DA1EFF2B43DF}"/>
              </a:ext>
            </a:extLst>
          </p:cNvPr>
          <p:cNvSpPr txBox="1"/>
          <p:nvPr/>
        </p:nvSpPr>
        <p:spPr>
          <a:xfrm>
            <a:off x="8645238" y="5364345"/>
            <a:ext cx="3546763" cy="337952"/>
          </a:xfrm>
          <a:prstGeom prst="rect">
            <a:avLst/>
          </a:prstGeom>
          <a:solidFill>
            <a:srgbClr val="499057"/>
          </a:solidFill>
          <a:ln w="44450" cap="rnd">
            <a:noFill/>
          </a:ln>
        </p:spPr>
        <p:txBody>
          <a:bodyPr vert="horz" lIns="91440" tIns="45720" rIns="91440" bIns="45720" rtlCol="0" anchor="ctr" anchorCtr="0">
            <a:noAutofit/>
          </a:bodyPr>
          <a:lstStyle>
            <a:defPPr>
              <a:defRPr lang="es-CR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 Black"/>
                <a:ea typeface="+mj-ea"/>
                <a:cs typeface="+mj-cs"/>
              </a:defRPr>
            </a:lvl1pPr>
          </a:lstStyle>
          <a:p>
            <a:endParaRPr lang="es-E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Corte al 20 de Julio 2026</a:t>
            </a:r>
          </a:p>
          <a:p>
            <a:endParaRPr lang="es-E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E6677DA6-04B5-17B8-880C-093A7762DF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7562058"/>
              </p:ext>
            </p:extLst>
          </p:nvPr>
        </p:nvGraphicFramePr>
        <p:xfrm>
          <a:off x="1097556" y="1303043"/>
          <a:ext cx="10223500" cy="3751425"/>
        </p:xfrm>
        <a:graphic>
          <a:graphicData uri="http://schemas.openxmlformats.org/drawingml/2006/table">
            <a:tbl>
              <a:tblPr/>
              <a:tblGrid>
                <a:gridCol w="2104839">
                  <a:extLst>
                    <a:ext uri="{9D8B030D-6E8A-4147-A177-3AD203B41FA5}">
                      <a16:colId xmlns:a16="http://schemas.microsoft.com/office/drawing/2014/main" val="3577956929"/>
                    </a:ext>
                  </a:extLst>
                </a:gridCol>
                <a:gridCol w="1064948">
                  <a:extLst>
                    <a:ext uri="{9D8B030D-6E8A-4147-A177-3AD203B41FA5}">
                      <a16:colId xmlns:a16="http://schemas.microsoft.com/office/drawing/2014/main" val="4090134605"/>
                    </a:ext>
                  </a:extLst>
                </a:gridCol>
                <a:gridCol w="1064948">
                  <a:extLst>
                    <a:ext uri="{9D8B030D-6E8A-4147-A177-3AD203B41FA5}">
                      <a16:colId xmlns:a16="http://schemas.microsoft.com/office/drawing/2014/main" val="2697626519"/>
                    </a:ext>
                  </a:extLst>
                </a:gridCol>
                <a:gridCol w="1115063">
                  <a:extLst>
                    <a:ext uri="{9D8B030D-6E8A-4147-A177-3AD203B41FA5}">
                      <a16:colId xmlns:a16="http://schemas.microsoft.com/office/drawing/2014/main" val="1714511167"/>
                    </a:ext>
                  </a:extLst>
                </a:gridCol>
                <a:gridCol w="1115063">
                  <a:extLst>
                    <a:ext uri="{9D8B030D-6E8A-4147-A177-3AD203B41FA5}">
                      <a16:colId xmlns:a16="http://schemas.microsoft.com/office/drawing/2014/main" val="2804351408"/>
                    </a:ext>
                  </a:extLst>
                </a:gridCol>
                <a:gridCol w="1039891">
                  <a:extLst>
                    <a:ext uri="{9D8B030D-6E8A-4147-A177-3AD203B41FA5}">
                      <a16:colId xmlns:a16="http://schemas.microsoft.com/office/drawing/2014/main" val="2371301325"/>
                    </a:ext>
                  </a:extLst>
                </a:gridCol>
                <a:gridCol w="864486">
                  <a:extLst>
                    <a:ext uri="{9D8B030D-6E8A-4147-A177-3AD203B41FA5}">
                      <a16:colId xmlns:a16="http://schemas.microsoft.com/office/drawing/2014/main" val="596415724"/>
                    </a:ext>
                  </a:extLst>
                </a:gridCol>
                <a:gridCol w="1115063">
                  <a:extLst>
                    <a:ext uri="{9D8B030D-6E8A-4147-A177-3AD203B41FA5}">
                      <a16:colId xmlns:a16="http://schemas.microsoft.com/office/drawing/2014/main" val="4160511310"/>
                    </a:ext>
                  </a:extLst>
                </a:gridCol>
                <a:gridCol w="739199">
                  <a:extLst>
                    <a:ext uri="{9D8B030D-6E8A-4147-A177-3AD203B41FA5}">
                      <a16:colId xmlns:a16="http://schemas.microsoft.com/office/drawing/2014/main" val="582267403"/>
                    </a:ext>
                  </a:extLst>
                </a:gridCol>
              </a:tblGrid>
              <a:tr h="197359">
                <a:tc row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R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ZONAS</a:t>
                      </a:r>
                    </a:p>
                  </a:txBody>
                  <a:tcPr marL="6252" marR="6252" marT="62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1" i="0" u="none" strike="noStrike">
                          <a:effectLst/>
                          <a:latin typeface="Calibri" panose="020F0502020204030204" pitchFamily="34" charset="0"/>
                        </a:rPr>
                        <a:t>Cosecha 2024-2025</a:t>
                      </a:r>
                    </a:p>
                  </a:txBody>
                  <a:tcPr marL="6252" marR="6252" marT="62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1" i="0" u="none" strike="noStrike">
                          <a:effectLst/>
                          <a:latin typeface="Calibri" panose="020F0502020204030204" pitchFamily="34" charset="0"/>
                        </a:rPr>
                        <a:t>Cosecha 2025-2026</a:t>
                      </a:r>
                    </a:p>
                  </a:txBody>
                  <a:tcPr marL="6252" marR="6252" marT="62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3232205"/>
                  </a:ext>
                </a:extLst>
              </a:tr>
              <a:tr h="197359"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effectLst/>
                          <a:latin typeface="Calibri" panose="020F0502020204030204" pitchFamily="34" charset="0"/>
                        </a:rPr>
                        <a:t>Quincena del 16/03/25 al 31/03/25</a:t>
                      </a:r>
                    </a:p>
                  </a:txBody>
                  <a:tcPr marL="6252" marR="6252" marT="62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effectLst/>
                          <a:latin typeface="Calibri" panose="020F0502020204030204" pitchFamily="34" charset="0"/>
                        </a:rPr>
                        <a:t>Quincena del 16/03/26 al 31/03/26</a:t>
                      </a:r>
                    </a:p>
                  </a:txBody>
                  <a:tcPr marL="6252" marR="6252" marT="62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818328"/>
                  </a:ext>
                </a:extLst>
              </a:tr>
              <a:tr h="592076"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R" sz="1200" b="0" i="0" u="none" strike="noStrike">
                          <a:effectLst/>
                          <a:latin typeface="Calibri" panose="020F0502020204030204" pitchFamily="34" charset="0"/>
                        </a:rPr>
                        <a:t>Producción  Definitiva</a:t>
                      </a:r>
                    </a:p>
                  </a:txBody>
                  <a:tcPr marL="6252" marR="6252" marT="62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R" sz="12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Acumulado</a:t>
                      </a:r>
                    </a:p>
                  </a:txBody>
                  <a:tcPr marL="6252" marR="6252" marT="62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R" sz="1200" b="0" i="0" u="none" strike="noStrike">
                          <a:effectLst/>
                          <a:latin typeface="Calibri" panose="020F0502020204030204" pitchFamily="34" charset="0"/>
                        </a:rPr>
                        <a:t>Grado de avance %</a:t>
                      </a:r>
                    </a:p>
                  </a:txBody>
                  <a:tcPr marL="6252" marR="6252" marT="62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R" sz="12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Informado en la quincena</a:t>
                      </a:r>
                    </a:p>
                  </a:txBody>
                  <a:tcPr marL="6252" marR="6252" marT="62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R" sz="1200" b="0" i="0" u="none" strike="noStrike">
                          <a:effectLst/>
                          <a:latin typeface="Calibri" panose="020F0502020204030204" pitchFamily="34" charset="0"/>
                        </a:rPr>
                        <a:t>Producción Estimada</a:t>
                      </a:r>
                    </a:p>
                  </a:txBody>
                  <a:tcPr marL="6252" marR="6252" marT="62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R" sz="12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Acumulado</a:t>
                      </a:r>
                    </a:p>
                  </a:txBody>
                  <a:tcPr marL="6252" marR="6252" marT="62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alcanzado según Estimación</a:t>
                      </a:r>
                    </a:p>
                  </a:txBody>
                  <a:tcPr marL="6252" marR="6252" marT="62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R" sz="12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Informado en la quincena</a:t>
                      </a:r>
                    </a:p>
                  </a:txBody>
                  <a:tcPr marL="6252" marR="6252" marT="62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8584088"/>
                  </a:ext>
                </a:extLst>
              </a:tr>
              <a:tr h="1973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200" b="0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200" b="0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2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200" b="0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2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200" b="0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2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200" b="0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2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0331006"/>
                  </a:ext>
                </a:extLst>
              </a:tr>
              <a:tr h="19735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effectLst/>
                          <a:latin typeface="Calibri" panose="020F0502020204030204" pitchFamily="34" charset="0"/>
                        </a:rPr>
                        <a:t>COTO BRUS</a:t>
                      </a:r>
                    </a:p>
                  </a:txBody>
                  <a:tcPr marL="6252" marR="6252" marT="62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162,075</a:t>
                      </a:r>
                    </a:p>
                  </a:txBody>
                  <a:tcPr marL="6252" marR="6252" marT="62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R" sz="12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155,165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effectLst/>
                          <a:latin typeface="Calibri" panose="020F0502020204030204" pitchFamily="34" charset="0"/>
                        </a:rPr>
                        <a:t>95.74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R" sz="12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effectLst/>
                          <a:latin typeface="Calibri" panose="020F0502020204030204" pitchFamily="34" charset="0"/>
                        </a:rPr>
                        <a:t>187,708</a:t>
                      </a:r>
                    </a:p>
                  </a:txBody>
                  <a:tcPr marL="6252" marR="6252" marT="62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164,174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effectLst/>
                          <a:latin typeface="Calibri" panose="020F0502020204030204" pitchFamily="34" charset="0"/>
                        </a:rPr>
                        <a:t>87.46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2,724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0217471"/>
                  </a:ext>
                </a:extLst>
              </a:tr>
              <a:tr h="19735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effectLst/>
                          <a:latin typeface="Calibri" panose="020F0502020204030204" pitchFamily="34" charset="0"/>
                        </a:rPr>
                        <a:t>LOS SANTOS </a:t>
                      </a:r>
                    </a:p>
                  </a:txBody>
                  <a:tcPr marL="6252" marR="6252" marT="62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806,474</a:t>
                      </a:r>
                    </a:p>
                  </a:txBody>
                  <a:tcPr marL="6252" marR="6252" marT="62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R" sz="12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751,654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effectLst/>
                          <a:latin typeface="Calibri" panose="020F0502020204030204" pitchFamily="34" charset="0"/>
                        </a:rPr>
                        <a:t>93.20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R" sz="12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effectLst/>
                          <a:latin typeface="Calibri" panose="020F0502020204030204" pitchFamily="34" charset="0"/>
                        </a:rPr>
                        <a:t>632,883</a:t>
                      </a:r>
                    </a:p>
                  </a:txBody>
                  <a:tcPr marL="6252" marR="6252" marT="62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566,700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effectLst/>
                          <a:latin typeface="Calibri" panose="020F0502020204030204" pitchFamily="34" charset="0"/>
                        </a:rPr>
                        <a:t>89.54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21,833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4032497"/>
                  </a:ext>
                </a:extLst>
              </a:tr>
              <a:tr h="19735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effectLst/>
                          <a:latin typeface="Calibri" panose="020F0502020204030204" pitchFamily="34" charset="0"/>
                        </a:rPr>
                        <a:t>PEREZ ZELEDON</a:t>
                      </a:r>
                    </a:p>
                  </a:txBody>
                  <a:tcPr marL="6252" marR="6252" marT="62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224,059</a:t>
                      </a:r>
                    </a:p>
                  </a:txBody>
                  <a:tcPr marL="6252" marR="6252" marT="62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R" sz="12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226,970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effectLst/>
                          <a:latin typeface="Calibri" panose="020F0502020204030204" pitchFamily="34" charset="0"/>
                        </a:rPr>
                        <a:t>101.30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R" sz="12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effectLst/>
                          <a:latin typeface="Calibri" panose="020F0502020204030204" pitchFamily="34" charset="0"/>
                        </a:rPr>
                        <a:t>236,071</a:t>
                      </a:r>
                    </a:p>
                  </a:txBody>
                  <a:tcPr marL="6252" marR="6252" marT="62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206,561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effectLst/>
                          <a:latin typeface="Calibri" panose="020F0502020204030204" pitchFamily="34" charset="0"/>
                        </a:rPr>
                        <a:t>87.50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5,714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9611963"/>
                  </a:ext>
                </a:extLst>
              </a:tr>
              <a:tr h="19735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effectLst/>
                          <a:latin typeface="Calibri" panose="020F0502020204030204" pitchFamily="34" charset="0"/>
                        </a:rPr>
                        <a:t>TURRIALBA</a:t>
                      </a:r>
                    </a:p>
                  </a:txBody>
                  <a:tcPr marL="6252" marR="6252" marT="62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99,238</a:t>
                      </a:r>
                    </a:p>
                  </a:txBody>
                  <a:tcPr marL="6252" marR="6252" marT="62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R" sz="12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122,950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effectLst/>
                          <a:latin typeface="Calibri" panose="020F0502020204030204" pitchFamily="34" charset="0"/>
                        </a:rPr>
                        <a:t>123.89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R" sz="12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effectLst/>
                          <a:latin typeface="Calibri" panose="020F0502020204030204" pitchFamily="34" charset="0"/>
                        </a:rPr>
                        <a:t>73,523</a:t>
                      </a:r>
                    </a:p>
                  </a:txBody>
                  <a:tcPr marL="6252" marR="6252" marT="62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72,347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effectLst/>
                          <a:latin typeface="Calibri" panose="020F0502020204030204" pitchFamily="34" charset="0"/>
                        </a:rPr>
                        <a:t>98.40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1,927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6313852"/>
                  </a:ext>
                </a:extLst>
              </a:tr>
              <a:tr h="19735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effectLst/>
                          <a:latin typeface="Calibri" panose="020F0502020204030204" pitchFamily="34" charset="0"/>
                        </a:rPr>
                        <a:t>VALLE CENTRAL</a:t>
                      </a:r>
                    </a:p>
                  </a:txBody>
                  <a:tcPr marL="6252" marR="6252" marT="62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240,908</a:t>
                      </a:r>
                    </a:p>
                  </a:txBody>
                  <a:tcPr marL="6252" marR="6252" marT="62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R" sz="12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192,053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effectLst/>
                          <a:latin typeface="Calibri" panose="020F0502020204030204" pitchFamily="34" charset="0"/>
                        </a:rPr>
                        <a:t>79.72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R" sz="12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effectLst/>
                          <a:latin typeface="Calibri" panose="020F0502020204030204" pitchFamily="34" charset="0"/>
                        </a:rPr>
                        <a:t>258,793</a:t>
                      </a:r>
                    </a:p>
                  </a:txBody>
                  <a:tcPr marL="6252" marR="6252" marT="62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174,821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effectLst/>
                          <a:latin typeface="Calibri" panose="020F0502020204030204" pitchFamily="34" charset="0"/>
                        </a:rPr>
                        <a:t>67.55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4,671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9383555"/>
                  </a:ext>
                </a:extLst>
              </a:tr>
              <a:tr h="19735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effectLst/>
                          <a:latin typeface="Calibri" panose="020F0502020204030204" pitchFamily="34" charset="0"/>
                        </a:rPr>
                        <a:t>VALLE OCCIDENTAL</a:t>
                      </a:r>
                    </a:p>
                  </a:txBody>
                  <a:tcPr marL="6252" marR="6252" marT="62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267,012</a:t>
                      </a:r>
                    </a:p>
                  </a:txBody>
                  <a:tcPr marL="6252" marR="6252" marT="62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R" sz="12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353,422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effectLst/>
                          <a:latin typeface="Calibri" panose="020F0502020204030204" pitchFamily="34" charset="0"/>
                        </a:rPr>
                        <a:t>132.36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R" sz="12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232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effectLst/>
                          <a:latin typeface="Calibri" panose="020F0502020204030204" pitchFamily="34" charset="0"/>
                        </a:rPr>
                        <a:t>356,217</a:t>
                      </a:r>
                    </a:p>
                  </a:txBody>
                  <a:tcPr marL="6252" marR="6252" marT="62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398,114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effectLst/>
                          <a:latin typeface="Calibri" panose="020F0502020204030204" pitchFamily="34" charset="0"/>
                        </a:rPr>
                        <a:t>111.76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12,141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1260555"/>
                  </a:ext>
                </a:extLst>
              </a:tr>
              <a:tr h="19735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effectLst/>
                          <a:latin typeface="Calibri" panose="020F0502020204030204" pitchFamily="34" charset="0"/>
                        </a:rPr>
                        <a:t>ZONA NORTE</a:t>
                      </a:r>
                    </a:p>
                  </a:txBody>
                  <a:tcPr marL="6252" marR="6252" marT="62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12,862</a:t>
                      </a:r>
                    </a:p>
                  </a:txBody>
                  <a:tcPr marL="6252" marR="6252" marT="62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R" sz="12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10,413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effectLst/>
                          <a:latin typeface="Calibri" panose="020F0502020204030204" pitchFamily="34" charset="0"/>
                        </a:rPr>
                        <a:t>80.96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R" sz="12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effectLst/>
                          <a:latin typeface="Calibri" panose="020F0502020204030204" pitchFamily="34" charset="0"/>
                        </a:rPr>
                        <a:t>18,757</a:t>
                      </a:r>
                    </a:p>
                  </a:txBody>
                  <a:tcPr marL="6252" marR="6252" marT="62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9,562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effectLst/>
                          <a:latin typeface="Calibri" panose="020F0502020204030204" pitchFamily="34" charset="0"/>
                        </a:rPr>
                        <a:t>50.98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234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2165779"/>
                  </a:ext>
                </a:extLst>
              </a:tr>
              <a:tr h="1973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200" b="0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200" b="0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R" sz="1200" b="0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R" sz="1200" b="0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200" b="0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R" sz="1200" b="0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2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9423197"/>
                  </a:ext>
                </a:extLst>
              </a:tr>
              <a:tr h="19735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252" marR="6252" marT="62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effectLst/>
                          <a:latin typeface="Calibri" panose="020F0502020204030204" pitchFamily="34" charset="0"/>
                        </a:rPr>
                        <a:t>1,812,628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1,812,627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effectLst/>
                          <a:latin typeface="Calibri" panose="020F0502020204030204" pitchFamily="34" charset="0"/>
                        </a:rPr>
                        <a:t>100.00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304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effectLst/>
                          <a:latin typeface="Calibri" panose="020F0502020204030204" pitchFamily="34" charset="0"/>
                        </a:rPr>
                        <a:t>1,763,951</a:t>
                      </a:r>
                    </a:p>
                  </a:txBody>
                  <a:tcPr marL="6252" marR="6252" marT="625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1,592,279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effectLst/>
                          <a:latin typeface="Calibri" panose="020F0502020204030204" pitchFamily="34" charset="0"/>
                        </a:rPr>
                        <a:t>90.27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2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49,244</a:t>
                      </a:r>
                    </a:p>
                  </a:txBody>
                  <a:tcPr marL="6252" marR="6252" marT="625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9546194"/>
                  </a:ext>
                </a:extLst>
              </a:tr>
              <a:tr h="1973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R" sz="1200" b="0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R" sz="1200" b="0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R" sz="1200" b="0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R" sz="1200" b="0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52" marR="6252" marT="625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8257893"/>
                  </a:ext>
                </a:extLst>
              </a:tr>
              <a:tr h="192598">
                <a:tc gridSpan="9"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s-CR" sz="1200" b="0" i="0" u="none" strike="noStrike">
                          <a:effectLst/>
                          <a:latin typeface="Calibri" panose="020F0502020204030204" pitchFamily="34" charset="0"/>
                        </a:rPr>
                        <a:t>Comparativo entre las cosechas 2024-2025 y la 2025-2026, se presenta la información por cada una de las zonas.</a:t>
                      </a:r>
                    </a:p>
                  </a:txBody>
                  <a:tcPr marL="6252" marR="6252" marT="62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4675903"/>
                  </a:ext>
                </a:extLst>
              </a:tr>
              <a:tr h="200542">
                <a:tc gridSpan="9"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s-CR" sz="1200" b="0" i="0" u="none" strike="noStrike">
                          <a:effectLst/>
                          <a:latin typeface="Calibri" panose="020F0502020204030204" pitchFamily="34" charset="0"/>
                        </a:rPr>
                        <a:t>La producción estimada de la cosecha 2025-2026 es la establecida por el CICAFE en su segunda estimación con nómina completa.</a:t>
                      </a:r>
                    </a:p>
                  </a:txBody>
                  <a:tcPr marL="6252" marR="6252" marT="62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8818805"/>
                  </a:ext>
                </a:extLst>
              </a:tr>
              <a:tr h="200542">
                <a:tc gridSpan="9"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s-CR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La cosecha 2024-2025 corresponde a la producción definitiva.</a:t>
                      </a:r>
                    </a:p>
                  </a:txBody>
                  <a:tcPr marL="6252" marR="6252" marT="625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68033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0523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160E2C-E8D8-3187-DFA0-8415F71B6F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57AE8E-74C2-A4BB-1254-60E30C9ADE4F}"/>
              </a:ext>
            </a:extLst>
          </p:cNvPr>
          <p:cNvSpPr txBox="1">
            <a:spLocks/>
          </p:cNvSpPr>
          <p:nvPr/>
        </p:nvSpPr>
        <p:spPr>
          <a:xfrm>
            <a:off x="1120386" y="689964"/>
            <a:ext cx="9823469" cy="337952"/>
          </a:xfrm>
          <a:prstGeom prst="rect">
            <a:avLst/>
          </a:prstGeom>
          <a:solidFill>
            <a:srgbClr val="499057"/>
          </a:solidFill>
          <a:ln w="44450" cap="rnd">
            <a:noFill/>
          </a:ln>
        </p:spPr>
        <p:txBody>
          <a:bodyPr vert="horz" lIns="91440" tIns="45720" rIns="91440" bIns="45720" rtlCol="0" anchor="ctr" anchorCtr="0">
            <a:noAutofit/>
          </a:bodyPr>
          <a:lstStyle>
            <a:defPPr>
              <a:defRPr lang="es-ES_tradnl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 Black"/>
                <a:ea typeface="+mj-ea"/>
                <a:cs typeface="+mj-cs"/>
              </a:defRPr>
            </a:lvl1pPr>
          </a:lstStyle>
          <a:p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COSECHA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 2025/2026   (EN Ud.46 KILOGRAMOS)   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87308295-AB40-3C40-F446-14DB01B3212A}"/>
              </a:ext>
            </a:extLst>
          </p:cNvPr>
          <p:cNvSpPr txBox="1">
            <a:spLocks/>
          </p:cNvSpPr>
          <p:nvPr/>
        </p:nvSpPr>
        <p:spPr>
          <a:xfrm>
            <a:off x="8547237" y="5392768"/>
            <a:ext cx="3644763" cy="364718"/>
          </a:xfrm>
          <a:prstGeom prst="rect">
            <a:avLst/>
          </a:prstGeom>
          <a:solidFill>
            <a:srgbClr val="499057"/>
          </a:solidFill>
          <a:ln w="44450" cap="rnd">
            <a:noFill/>
          </a:ln>
        </p:spPr>
        <p:txBody>
          <a:bodyPr vert="horz" lIns="91440" tIns="45720" rIns="91440" bIns="45720" rtlCol="0" anchor="ctr" anchorCtr="0">
            <a:noAutofit/>
          </a:bodyPr>
          <a:lstStyle>
            <a:defPPr>
              <a:defRPr lang="es-ES_tradnl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 Black"/>
                <a:ea typeface="+mj-ea"/>
                <a:cs typeface="+mj-cs"/>
              </a:defRPr>
            </a:lvl1pPr>
          </a:lstStyle>
          <a:p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Corte al 20 de Julio 2026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17ACF56-D7AA-B863-D385-0FCF40748BB4}"/>
              </a:ext>
            </a:extLst>
          </p:cNvPr>
          <p:cNvSpPr txBox="1"/>
          <p:nvPr/>
        </p:nvSpPr>
        <p:spPr>
          <a:xfrm>
            <a:off x="0" y="218"/>
            <a:ext cx="7603200" cy="480131"/>
          </a:xfrm>
          <a:prstGeom prst="rect">
            <a:avLst/>
          </a:prstGeom>
          <a:solidFill>
            <a:srgbClr val="499057"/>
          </a:solidFill>
        </p:spPr>
        <p:txBody>
          <a:bodyPr wrap="square" rtlCol="0">
            <a:spAutoFit/>
          </a:bodyPr>
          <a:lstStyle>
            <a:defPPr>
              <a:defRPr lang="es-CR"/>
            </a:defPPr>
            <a:lvl1pPr algn="ctr">
              <a:lnSpc>
                <a:spcPct val="90000"/>
              </a:lnSpc>
              <a:spcBef>
                <a:spcPct val="0"/>
              </a:spcBef>
              <a:defRPr kumimoji="0" sz="2800" b="1" i="0" u="none" strike="noStrike" cap="none" spc="0" normalizeH="0" baseline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j-ea"/>
                <a:cs typeface="+mj-cs"/>
              </a:defRPr>
            </a:lvl1pPr>
          </a:lstStyle>
          <a:p>
            <a:r>
              <a:rPr lang="es-ES" dirty="0">
                <a:solidFill>
                  <a:schemeClr val="bg1"/>
                </a:solidFill>
              </a:rPr>
              <a:t>COMERCIALIZACIÓN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38A5A1B4-7D95-2653-FFE0-6288DCD9A891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1059663" y="3429000"/>
            <a:ext cx="1021731" cy="554784"/>
          </a:xfrm>
          <a:prstGeom prst="rect">
            <a:avLst/>
          </a:prstGeom>
        </p:spPr>
      </p:pic>
      <p:sp>
        <p:nvSpPr>
          <p:cNvPr id="8" name="Bocadillo: rectángulo 7">
            <a:extLst>
              <a:ext uri="{FF2B5EF4-FFF2-40B4-BE49-F238E27FC236}">
                <a16:creationId xmlns:a16="http://schemas.microsoft.com/office/drawing/2014/main" id="{2EA01287-CFA3-A905-2E54-2E5050F7ECAD}"/>
              </a:ext>
            </a:extLst>
          </p:cNvPr>
          <p:cNvSpPr/>
          <p:nvPr/>
        </p:nvSpPr>
        <p:spPr>
          <a:xfrm>
            <a:off x="11089515" y="3105398"/>
            <a:ext cx="962025" cy="396927"/>
          </a:xfrm>
          <a:prstGeom prst="wedgeRectCallout">
            <a:avLst>
              <a:gd name="adj1" fmla="val -100149"/>
              <a:gd name="adj2" fmla="val 81692"/>
            </a:avLst>
          </a:prstGeom>
          <a:noFill/>
          <a:ln>
            <a:solidFill>
              <a:srgbClr val="4990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>
              <a:solidFill>
                <a:schemeClr val="tx1"/>
              </a:solidFill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68EEE38-E13C-E44E-E391-DD72497BAF3F}"/>
              </a:ext>
            </a:extLst>
          </p:cNvPr>
          <p:cNvSpPr txBox="1"/>
          <p:nvPr/>
        </p:nvSpPr>
        <p:spPr>
          <a:xfrm>
            <a:off x="11247036" y="3119195"/>
            <a:ext cx="804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2 811</a:t>
            </a:r>
            <a:endParaRPr lang="es-CR" dirty="0"/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E1854B48-7BF3-D87B-356D-F03B3B675C02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1116903" y="1100514"/>
            <a:ext cx="9785237" cy="47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347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960209-EC78-A74F-3A6F-62B0D13D4C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1B37BBBB-DC62-EF6F-3492-0A9FC3C79D6C}"/>
              </a:ext>
            </a:extLst>
          </p:cNvPr>
          <p:cNvSpPr txBox="1"/>
          <p:nvPr/>
        </p:nvSpPr>
        <p:spPr>
          <a:xfrm>
            <a:off x="0" y="218"/>
            <a:ext cx="7603200" cy="480131"/>
          </a:xfrm>
          <a:prstGeom prst="rect">
            <a:avLst/>
          </a:prstGeom>
          <a:solidFill>
            <a:srgbClr val="499057"/>
          </a:solidFill>
        </p:spPr>
        <p:txBody>
          <a:bodyPr wrap="square" rtlCol="0">
            <a:spAutoFit/>
          </a:bodyPr>
          <a:lstStyle>
            <a:defPPr>
              <a:defRPr lang="es-CR"/>
            </a:defPPr>
            <a:lvl1pPr algn="ctr">
              <a:lnSpc>
                <a:spcPct val="90000"/>
              </a:lnSpc>
              <a:spcBef>
                <a:spcPct val="0"/>
              </a:spcBef>
              <a:defRPr kumimoji="0" sz="2800" b="1" i="0" u="none" strike="noStrike" cap="none" spc="0" normalizeH="0" baseline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j-ea"/>
                <a:cs typeface="+mj-cs"/>
              </a:defRPr>
            </a:lvl1pPr>
          </a:lstStyle>
          <a:p>
            <a:r>
              <a:rPr lang="es-ES" dirty="0">
                <a:solidFill>
                  <a:schemeClr val="bg1"/>
                </a:solidFill>
              </a:rPr>
              <a:t>COMERCIALIZACIÓN POR ZONAS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B0A1BF3F-DDAB-0A53-7838-30913BDC6946}"/>
              </a:ext>
            </a:extLst>
          </p:cNvPr>
          <p:cNvSpPr txBox="1"/>
          <p:nvPr/>
        </p:nvSpPr>
        <p:spPr>
          <a:xfrm>
            <a:off x="1097558" y="722720"/>
            <a:ext cx="10018118" cy="337952"/>
          </a:xfrm>
          <a:prstGeom prst="rect">
            <a:avLst/>
          </a:prstGeom>
          <a:solidFill>
            <a:srgbClr val="499057"/>
          </a:solidFill>
          <a:ln w="44450" cap="rnd">
            <a:noFill/>
          </a:ln>
        </p:spPr>
        <p:txBody>
          <a:bodyPr vert="horz" lIns="91440" tIns="45720" rIns="91440" bIns="45720" rtlCol="0" anchor="ctr" anchorCtr="0">
            <a:noAutofit/>
          </a:bodyPr>
          <a:lstStyle>
            <a:defPPr>
              <a:defRPr lang="es-CR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 Black"/>
                <a:ea typeface="+mj-ea"/>
                <a:cs typeface="+mj-cs"/>
              </a:defRPr>
            </a:lvl1pPr>
          </a:lstStyle>
          <a:p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COSECHA 2025/2026   (EN Ud.46 KILOGRAMOS)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46489F10-1B1C-29DE-B8AD-88D46430E4AD}"/>
              </a:ext>
            </a:extLst>
          </p:cNvPr>
          <p:cNvSpPr txBox="1"/>
          <p:nvPr/>
        </p:nvSpPr>
        <p:spPr>
          <a:xfrm>
            <a:off x="8645237" y="5439993"/>
            <a:ext cx="3546763" cy="337952"/>
          </a:xfrm>
          <a:prstGeom prst="rect">
            <a:avLst/>
          </a:prstGeom>
          <a:solidFill>
            <a:srgbClr val="499057"/>
          </a:solidFill>
          <a:ln w="44450" cap="rnd">
            <a:noFill/>
          </a:ln>
        </p:spPr>
        <p:txBody>
          <a:bodyPr vert="horz" lIns="91440" tIns="45720" rIns="91440" bIns="45720" rtlCol="0" anchor="ctr" anchorCtr="0">
            <a:noAutofit/>
          </a:bodyPr>
          <a:lstStyle>
            <a:defPPr>
              <a:defRPr lang="es-CR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 Black"/>
                <a:ea typeface="+mj-ea"/>
                <a:cs typeface="+mj-cs"/>
              </a:defRPr>
            </a:lvl1pPr>
          </a:lstStyle>
          <a:p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Corte al 20 de Julio 2026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B167AB2C-E864-8C22-D017-F148D670CF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117061"/>
              </p:ext>
            </p:extLst>
          </p:nvPr>
        </p:nvGraphicFramePr>
        <p:xfrm>
          <a:off x="1097558" y="1233579"/>
          <a:ext cx="10018116" cy="4135128"/>
        </p:xfrm>
        <a:graphic>
          <a:graphicData uri="http://schemas.openxmlformats.org/drawingml/2006/table">
            <a:tbl>
              <a:tblPr/>
              <a:tblGrid>
                <a:gridCol w="1427703">
                  <a:extLst>
                    <a:ext uri="{9D8B030D-6E8A-4147-A177-3AD203B41FA5}">
                      <a16:colId xmlns:a16="http://schemas.microsoft.com/office/drawing/2014/main" val="3017497776"/>
                    </a:ext>
                  </a:extLst>
                </a:gridCol>
                <a:gridCol w="1185719">
                  <a:extLst>
                    <a:ext uri="{9D8B030D-6E8A-4147-A177-3AD203B41FA5}">
                      <a16:colId xmlns:a16="http://schemas.microsoft.com/office/drawing/2014/main" val="1794374240"/>
                    </a:ext>
                  </a:extLst>
                </a:gridCol>
                <a:gridCol w="1258314">
                  <a:extLst>
                    <a:ext uri="{9D8B030D-6E8A-4147-A177-3AD203B41FA5}">
                      <a16:colId xmlns:a16="http://schemas.microsoft.com/office/drawing/2014/main" val="1010872027"/>
                    </a:ext>
                  </a:extLst>
                </a:gridCol>
                <a:gridCol w="1258314">
                  <a:extLst>
                    <a:ext uri="{9D8B030D-6E8A-4147-A177-3AD203B41FA5}">
                      <a16:colId xmlns:a16="http://schemas.microsoft.com/office/drawing/2014/main" val="1906787279"/>
                    </a:ext>
                  </a:extLst>
                </a:gridCol>
                <a:gridCol w="1258314">
                  <a:extLst>
                    <a:ext uri="{9D8B030D-6E8A-4147-A177-3AD203B41FA5}">
                      <a16:colId xmlns:a16="http://schemas.microsoft.com/office/drawing/2014/main" val="3027764101"/>
                    </a:ext>
                  </a:extLst>
                </a:gridCol>
                <a:gridCol w="1258314">
                  <a:extLst>
                    <a:ext uri="{9D8B030D-6E8A-4147-A177-3AD203B41FA5}">
                      <a16:colId xmlns:a16="http://schemas.microsoft.com/office/drawing/2014/main" val="2301240668"/>
                    </a:ext>
                  </a:extLst>
                </a:gridCol>
                <a:gridCol w="1185719">
                  <a:extLst>
                    <a:ext uri="{9D8B030D-6E8A-4147-A177-3AD203B41FA5}">
                      <a16:colId xmlns:a16="http://schemas.microsoft.com/office/drawing/2014/main" val="3059554523"/>
                    </a:ext>
                  </a:extLst>
                </a:gridCol>
                <a:gridCol w="1185719">
                  <a:extLst>
                    <a:ext uri="{9D8B030D-6E8A-4147-A177-3AD203B41FA5}">
                      <a16:colId xmlns:a16="http://schemas.microsoft.com/office/drawing/2014/main" val="4158441481"/>
                    </a:ext>
                  </a:extLst>
                </a:gridCol>
              </a:tblGrid>
              <a:tr h="493721"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R" sz="1400" b="1" i="0" u="none" strike="noStrike" dirty="0">
                          <a:effectLst/>
                          <a:latin typeface="Arial" panose="020B0604020202020204" pitchFamily="34" charset="0"/>
                        </a:rPr>
                        <a:t>ZONA</a:t>
                      </a:r>
                    </a:p>
                  </a:txBody>
                  <a:tcPr marL="6297" marR="6297" marT="62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R" sz="1400" b="1" i="0" u="none" strike="noStrike">
                          <a:effectLst/>
                          <a:latin typeface="Arial" panose="020B0604020202020204" pitchFamily="34" charset="0"/>
                        </a:rPr>
                        <a:t>VENTAS DE EXPORTACIÓN</a:t>
                      </a:r>
                      <a:r>
                        <a:rPr lang="es-CR" sz="1400" b="1" i="0" u="none" strike="noStrike" baseline="3000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endParaRPr lang="es-CR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97" marR="6297" marT="62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R" sz="1400" b="1" i="0" u="none" strike="noStrike">
                          <a:effectLst/>
                          <a:latin typeface="Arial" panose="020B0604020202020204" pitchFamily="34" charset="0"/>
                        </a:rPr>
                        <a:t>VENTAS CONSUMO NACIONAL</a:t>
                      </a:r>
                    </a:p>
                  </a:txBody>
                  <a:tcPr marL="6297" marR="6297" marT="62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R" sz="1200" b="1" i="0" u="none" strike="noStrike">
                          <a:effectLst/>
                          <a:latin typeface="Arial" panose="020B0604020202020204" pitchFamily="34" charset="0"/>
                        </a:rPr>
                        <a:t>TOTAL DE VENTAS</a:t>
                      </a:r>
                    </a:p>
                  </a:txBody>
                  <a:tcPr marL="6297" marR="6297" marT="62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2434152"/>
                  </a:ext>
                </a:extLst>
              </a:tr>
              <a:tr h="632309"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R" sz="1200" b="1" i="0" u="none" strike="noStrike">
                          <a:effectLst/>
                          <a:latin typeface="Arial" panose="020B0604020202020204" pitchFamily="34" charset="0"/>
                        </a:rPr>
                        <a:t>Ventas en u.46 kgs en consignación</a:t>
                      </a:r>
                    </a:p>
                  </a:txBody>
                  <a:tcPr marL="6297" marR="6297" marT="62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R" sz="1200" b="1" i="0" u="none" strike="noStrike">
                          <a:effectLst/>
                          <a:latin typeface="Arial" panose="020B0604020202020204" pitchFamily="34" charset="0"/>
                        </a:rPr>
                        <a:t>Ventas en U. de 46 Kgs. con Precio</a:t>
                      </a:r>
                    </a:p>
                  </a:txBody>
                  <a:tcPr marL="6297" marR="6297" marT="62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R" sz="1200" b="1" i="0" u="none" strike="noStrike">
                          <a:effectLst/>
                          <a:latin typeface="Arial" panose="020B0604020202020204" pitchFamily="34" charset="0"/>
                        </a:rPr>
                        <a:t>  Promedio $ por U. de 46 kgs.</a:t>
                      </a:r>
                    </a:p>
                  </a:txBody>
                  <a:tcPr marL="6297" marR="6297" marT="62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R" sz="1200" b="1" i="0" u="none" strike="noStrike">
                          <a:effectLst/>
                          <a:latin typeface="Arial" panose="020B0604020202020204" pitchFamily="34" charset="0"/>
                        </a:rPr>
                        <a:t>Ventas en u.46 kgs en consignación</a:t>
                      </a:r>
                    </a:p>
                  </a:txBody>
                  <a:tcPr marL="6297" marR="6297" marT="62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R" sz="1200" b="1" i="0" u="none" strike="noStrike">
                          <a:effectLst/>
                          <a:latin typeface="Arial" panose="020B0604020202020204" pitchFamily="34" charset="0"/>
                        </a:rPr>
                        <a:t>Ventas en U. de 46 Kgs. </a:t>
                      </a:r>
                    </a:p>
                  </a:txBody>
                  <a:tcPr marL="6297" marR="6297" marT="62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R" sz="1200" b="1" i="0" u="none" strike="noStrike">
                          <a:effectLst/>
                          <a:latin typeface="Arial" panose="020B0604020202020204" pitchFamily="34" charset="0"/>
                        </a:rPr>
                        <a:t>PRECIO KG.POR ZONA</a:t>
                      </a:r>
                    </a:p>
                  </a:txBody>
                  <a:tcPr marL="6297" marR="6297" marT="62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R" sz="1200" b="1" i="0" u="none" strike="noStrike">
                          <a:effectLst/>
                          <a:latin typeface="Arial" panose="020B0604020202020204" pitchFamily="34" charset="0"/>
                        </a:rPr>
                        <a:t> EN UNIDADES DE 46 KILOGRAMOS</a:t>
                      </a:r>
                    </a:p>
                  </a:txBody>
                  <a:tcPr marL="6297" marR="6297" marT="62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8050441"/>
                  </a:ext>
                </a:extLst>
              </a:tr>
              <a:tr h="2150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400" b="1" i="0" u="none" strike="noStrike">
                          <a:effectLst/>
                          <a:latin typeface="Arial" panose="020B0604020202020204" pitchFamily="34" charset="0"/>
                        </a:rPr>
                        <a:t>Coto Brus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0" i="0" u="none" strike="noStrike">
                          <a:effectLst/>
                          <a:latin typeface="Arial" panose="020B0604020202020204" pitchFamily="34" charset="0"/>
                        </a:rPr>
                        <a:t>  235 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0" i="0" u="none" strike="noStrike">
                          <a:effectLst/>
                          <a:latin typeface="Arial" panose="020B0604020202020204" pitchFamily="34" charset="0"/>
                        </a:rPr>
                        <a:t>  125,969 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0" i="0" u="none" strike="noStrike">
                          <a:effectLst/>
                          <a:latin typeface="Arial" panose="020B0604020202020204" pitchFamily="34" charset="0"/>
                        </a:rPr>
                        <a:t>336.94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0" i="0" u="none" strike="noStrike">
                          <a:effectLst/>
                          <a:latin typeface="Arial" panose="020B0604020202020204" pitchFamily="34" charset="0"/>
                        </a:rPr>
                        <a:t>                    -   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0" i="0" u="none" strike="noStrike">
                          <a:effectLst/>
                          <a:latin typeface="Arial" panose="020B0604020202020204" pitchFamily="34" charset="0"/>
                        </a:rPr>
                        <a:t>  15,304 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1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 2,765 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0" i="0" u="none" strike="noStrike">
                          <a:effectLst/>
                          <a:latin typeface="Arial" panose="020B0604020202020204" pitchFamily="34" charset="0"/>
                        </a:rPr>
                        <a:t>  141,508 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3876171"/>
                  </a:ext>
                </a:extLst>
              </a:tr>
              <a:tr h="2150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400" b="1" i="0" u="none" strike="noStrike">
                          <a:effectLst/>
                          <a:latin typeface="Arial" panose="020B0604020202020204" pitchFamily="34" charset="0"/>
                        </a:rPr>
                        <a:t>Los Santos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  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0" i="0" u="none" strike="noStrike">
                          <a:effectLst/>
                          <a:latin typeface="Arial" panose="020B0604020202020204" pitchFamily="34" charset="0"/>
                        </a:rPr>
                        <a:t>  451,314 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0" i="0" u="none" strike="noStrike">
                          <a:effectLst/>
                          <a:latin typeface="Arial" panose="020B0604020202020204" pitchFamily="34" charset="0"/>
                        </a:rPr>
                        <a:t>345.92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0" i="0" u="none" strike="noStrike">
                          <a:effectLst/>
                          <a:latin typeface="Arial" panose="020B0604020202020204" pitchFamily="34" charset="0"/>
                        </a:rPr>
                        <a:t>                    -   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0" i="0" u="none" strike="noStrike">
                          <a:effectLst/>
                          <a:latin typeface="Arial" panose="020B0604020202020204" pitchFamily="34" charset="0"/>
                        </a:rPr>
                        <a:t>  33,636 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1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 2,968 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0" i="0" u="none" strike="noStrike">
                          <a:effectLst/>
                          <a:latin typeface="Arial" panose="020B0604020202020204" pitchFamily="34" charset="0"/>
                        </a:rPr>
                        <a:t>  484,950 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2595690"/>
                  </a:ext>
                </a:extLst>
              </a:tr>
              <a:tr h="2150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400" b="1" i="0" u="none" strike="noStrike">
                          <a:effectLst/>
                          <a:latin typeface="Arial" panose="020B0604020202020204" pitchFamily="34" charset="0"/>
                        </a:rPr>
                        <a:t>Pérez Zeledón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  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0" i="0" u="none" strike="noStrike">
                          <a:effectLst/>
                          <a:latin typeface="Arial" panose="020B0604020202020204" pitchFamily="34" charset="0"/>
                        </a:rPr>
                        <a:t>  139,671 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0" i="0" u="none" strike="noStrike">
                          <a:effectLst/>
                          <a:latin typeface="Arial" panose="020B0604020202020204" pitchFamily="34" charset="0"/>
                        </a:rPr>
                        <a:t>346.09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0" i="0" u="none" strike="noStrike">
                          <a:effectLst/>
                          <a:latin typeface="Arial" panose="020B0604020202020204" pitchFamily="34" charset="0"/>
                        </a:rPr>
                        <a:t>                    -   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0" i="0" u="none" strike="noStrike">
                          <a:effectLst/>
                          <a:latin typeface="Arial" panose="020B0604020202020204" pitchFamily="34" charset="0"/>
                        </a:rPr>
                        <a:t>  30,819 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1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 2,898 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0" i="0" u="none" strike="noStrike">
                          <a:effectLst/>
                          <a:latin typeface="Arial" panose="020B0604020202020204" pitchFamily="34" charset="0"/>
                        </a:rPr>
                        <a:t>  170,489 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8114178"/>
                  </a:ext>
                </a:extLst>
              </a:tr>
              <a:tr h="2150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400" b="1" i="0" u="none" strike="noStrike">
                          <a:effectLst/>
                          <a:latin typeface="Arial" panose="020B0604020202020204" pitchFamily="34" charset="0"/>
                        </a:rPr>
                        <a:t>Turrialba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  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0" i="0" u="none" strike="noStrike">
                          <a:effectLst/>
                          <a:latin typeface="Arial" panose="020B0604020202020204" pitchFamily="34" charset="0"/>
                        </a:rPr>
                        <a:t>  57,793 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0" i="0" u="none" strike="noStrike">
                          <a:effectLst/>
                          <a:latin typeface="Arial" panose="020B0604020202020204" pitchFamily="34" charset="0"/>
                        </a:rPr>
                        <a:t>313.99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0" i="0" u="none" strike="noStrike">
                          <a:effectLst/>
                          <a:latin typeface="Arial" panose="020B0604020202020204" pitchFamily="34" charset="0"/>
                        </a:rPr>
                        <a:t>                    -   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0" i="0" u="none" strike="noStrike">
                          <a:effectLst/>
                          <a:latin typeface="Arial" panose="020B0604020202020204" pitchFamily="34" charset="0"/>
                        </a:rPr>
                        <a:t>  2,983 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1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 2,700 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0" i="0" u="none" strike="noStrike">
                          <a:effectLst/>
                          <a:latin typeface="Arial" panose="020B0604020202020204" pitchFamily="34" charset="0"/>
                        </a:rPr>
                        <a:t>  60,775 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6927073"/>
                  </a:ext>
                </a:extLst>
              </a:tr>
              <a:tr h="2150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400" b="1" i="0" u="none" strike="noStrike">
                          <a:effectLst/>
                          <a:latin typeface="Arial" panose="020B0604020202020204" pitchFamily="34" charset="0"/>
                        </a:rPr>
                        <a:t>Valle Central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  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0" i="0" u="none" strike="noStrike">
                          <a:effectLst/>
                          <a:latin typeface="Arial" panose="020B0604020202020204" pitchFamily="34" charset="0"/>
                        </a:rPr>
                        <a:t>  138,981 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0" i="0" u="none" strike="noStrike">
                          <a:effectLst/>
                          <a:latin typeface="Arial" panose="020B0604020202020204" pitchFamily="34" charset="0"/>
                        </a:rPr>
                        <a:t>342.21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0" i="0" u="none" strike="noStrike">
                          <a:effectLst/>
                          <a:latin typeface="Arial" panose="020B0604020202020204" pitchFamily="34" charset="0"/>
                        </a:rPr>
                        <a:t>                    -   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0" i="0" u="none" strike="noStrike">
                          <a:effectLst/>
                          <a:latin typeface="Arial" panose="020B0604020202020204" pitchFamily="34" charset="0"/>
                        </a:rPr>
                        <a:t>  13,408 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1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 2,905 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0" i="0" u="none" strike="noStrike">
                          <a:effectLst/>
                          <a:latin typeface="Arial" panose="020B0604020202020204" pitchFamily="34" charset="0"/>
                        </a:rPr>
                        <a:t>  152,389 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0133923"/>
                  </a:ext>
                </a:extLst>
              </a:tr>
              <a:tr h="2150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400" b="1" i="0" u="none" strike="noStrike">
                          <a:effectLst/>
                          <a:latin typeface="Arial" panose="020B0604020202020204" pitchFamily="34" charset="0"/>
                        </a:rPr>
                        <a:t>Valle  Occidental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0" i="0" u="none" strike="noStrike">
                          <a:effectLst/>
                          <a:latin typeface="Arial" panose="020B0604020202020204" pitchFamily="34" charset="0"/>
                        </a:rPr>
                        <a:t>  1,500 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0" i="0" u="none" strike="noStrike">
                          <a:effectLst/>
                          <a:latin typeface="Arial" panose="020B0604020202020204" pitchFamily="34" charset="0"/>
                        </a:rPr>
                        <a:t>  322,458 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0" i="0" u="none" strike="noStrike">
                          <a:effectLst/>
                          <a:latin typeface="Arial" panose="020B0604020202020204" pitchFamily="34" charset="0"/>
                        </a:rPr>
                        <a:t>327.26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0" i="0" u="none" strike="noStrike">
                          <a:effectLst/>
                          <a:latin typeface="Arial" panose="020B0604020202020204" pitchFamily="34" charset="0"/>
                        </a:rPr>
                        <a:t>                    -   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0" i="0" u="none" strike="noStrike">
                          <a:effectLst/>
                          <a:latin typeface="Arial" panose="020B0604020202020204" pitchFamily="34" charset="0"/>
                        </a:rPr>
                        <a:t>  35,038 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1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 2,874 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0" i="0" u="none" strike="noStrike">
                          <a:effectLst/>
                          <a:latin typeface="Arial" panose="020B0604020202020204" pitchFamily="34" charset="0"/>
                        </a:rPr>
                        <a:t>  358,996 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026496"/>
                  </a:ext>
                </a:extLst>
              </a:tr>
              <a:tr h="2150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400" b="1" i="0" u="none" strike="noStrike">
                          <a:effectLst/>
                          <a:latin typeface="Arial" panose="020B0604020202020204" pitchFamily="34" charset="0"/>
                        </a:rPr>
                        <a:t>Zona Norte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0" i="0" u="none" strike="noStrike">
                          <a:effectLst/>
                          <a:latin typeface="Arial" panose="020B0604020202020204" pitchFamily="34" charset="0"/>
                        </a:rPr>
                        <a:t>                   -   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0" i="0" u="none" strike="noStrike">
                          <a:effectLst/>
                          <a:latin typeface="Arial" panose="020B0604020202020204" pitchFamily="34" charset="0"/>
                        </a:rPr>
                        <a:t>  5,768 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0" i="0" u="none" strike="noStrike">
                          <a:effectLst/>
                          <a:latin typeface="Arial" panose="020B0604020202020204" pitchFamily="34" charset="0"/>
                        </a:rPr>
                        <a:t>411.34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0" i="0" u="none" strike="noStrike">
                          <a:effectLst/>
                          <a:latin typeface="Arial" panose="020B0604020202020204" pitchFamily="34" charset="0"/>
                        </a:rPr>
                        <a:t>                    -   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0" i="0" u="none" strike="noStrike">
                          <a:effectLst/>
                          <a:latin typeface="Arial" panose="020B0604020202020204" pitchFamily="34" charset="0"/>
                        </a:rPr>
                        <a:t>  1,666 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1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 3,203 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0" i="0" u="none" strike="noStrike">
                          <a:effectLst/>
                          <a:latin typeface="Arial" panose="020B0604020202020204" pitchFamily="34" charset="0"/>
                        </a:rPr>
                        <a:t>  7,434 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2385288"/>
                  </a:ext>
                </a:extLst>
              </a:tr>
              <a:tr h="21502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0" i="0" u="none" strike="noStrike">
                          <a:effectLst/>
                          <a:latin typeface="Arial" panose="020B0604020202020204" pitchFamily="34" charset="0"/>
                        </a:rPr>
                        <a:t>Total Nacional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1" i="0" u="none" strike="noStrike">
                          <a:effectLst/>
                          <a:latin typeface="Arial" panose="020B0604020202020204" pitchFamily="34" charset="0"/>
                        </a:rPr>
                        <a:t>  1,735 </a:t>
                      </a:r>
                    </a:p>
                  </a:txBody>
                  <a:tcPr marL="6297" marR="6297" marT="629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1" i="0" u="none" strike="noStrike">
                          <a:effectLst/>
                          <a:latin typeface="Arial" panose="020B0604020202020204" pitchFamily="34" charset="0"/>
                        </a:rPr>
                        <a:t>  1,241,954 </a:t>
                      </a:r>
                    </a:p>
                  </a:txBody>
                  <a:tcPr marL="6297" marR="6297" marT="629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1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 338.59 </a:t>
                      </a:r>
                    </a:p>
                  </a:txBody>
                  <a:tcPr marL="6297" marR="6297" marT="629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1" i="0" u="none" strike="noStrike">
                          <a:effectLst/>
                          <a:latin typeface="Arial" panose="020B0604020202020204" pitchFamily="34" charset="0"/>
                        </a:rPr>
                        <a:t>                    -   </a:t>
                      </a:r>
                    </a:p>
                  </a:txBody>
                  <a:tcPr marL="6297" marR="6297" marT="629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1" i="0" u="none" strike="noStrike">
                          <a:effectLst/>
                          <a:latin typeface="Arial" panose="020B0604020202020204" pitchFamily="34" charset="0"/>
                        </a:rPr>
                        <a:t>  132,853 </a:t>
                      </a:r>
                    </a:p>
                  </a:txBody>
                  <a:tcPr marL="6297" marR="6297" marT="629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1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 2,893.96 </a:t>
                      </a:r>
                    </a:p>
                  </a:txBody>
                  <a:tcPr marL="6297" marR="6297" marT="629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CR" sz="1400" b="1" i="0" u="none" strike="noStrike">
                          <a:effectLst/>
                          <a:latin typeface="Arial" panose="020B0604020202020204" pitchFamily="34" charset="0"/>
                        </a:rPr>
                        <a:t>  1,376,542 </a:t>
                      </a:r>
                    </a:p>
                  </a:txBody>
                  <a:tcPr marL="6297" marR="6297" marT="629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028502"/>
                  </a:ext>
                </a:extLst>
              </a:tr>
              <a:tr h="2150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97" marR="6297" marT="629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97" marR="6297" marT="629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97" marR="6297" marT="629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97" marR="6297" marT="629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97" marR="6297" marT="629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97" marR="6297" marT="629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97" marR="6297" marT="629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R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97" marR="6297" marT="629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6012820"/>
                  </a:ext>
                </a:extLst>
              </a:tr>
              <a:tr h="202108">
                <a:tc gridSpan="8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R" sz="1000" b="0" i="0" u="none" strike="noStrike">
                          <a:effectLst/>
                          <a:latin typeface="Arial" panose="020B0604020202020204" pitchFamily="34" charset="0"/>
                        </a:rPr>
                        <a:t>Detalle de comercialización de café por zonas, tanto de Consumo Nacional como de Exportación, aplicando el rendimiento de la cosecha anterior</a:t>
                      </a:r>
                    </a:p>
                  </a:txBody>
                  <a:tcPr marL="6297" marR="6297" marT="62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4886839"/>
                  </a:ext>
                </a:extLst>
              </a:tr>
              <a:tr h="20788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R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97" marR="6297" marT="62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es-C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97" marR="6297" marT="6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es-C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97" marR="6297" marT="6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es-C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97" marR="6297" marT="6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es-C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97" marR="6297" marT="6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R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97" marR="6297" marT="629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es-C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97" marR="6297" marT="62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R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97" marR="6297" marT="62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5614326"/>
                  </a:ext>
                </a:extLst>
              </a:tr>
              <a:tr h="293377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000" b="0" i="0" u="none" strike="noStrike" dirty="0">
                          <a:effectLst/>
                          <a:latin typeface="Arial" panose="020B0604020202020204" pitchFamily="34" charset="0"/>
                        </a:rPr>
                        <a:t>El promedio nacional de exportación por unidad de 46 kg es de 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R" sz="1000" b="0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97" marR="6297" marT="6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R" sz="1000" b="1" i="0" u="none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97" marR="6297" marT="6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R" sz="1000" b="1" i="0" u="none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97" marR="6297" marT="629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400" b="0" i="0" u="none" strike="noStrike">
                          <a:effectLst/>
                          <a:latin typeface="Arial" panose="020B0604020202020204" pitchFamily="34" charset="0"/>
                        </a:rPr>
                        <a:t>$ 338.59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C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97" marR="6297" marT="629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5450651"/>
                  </a:ext>
                </a:extLst>
              </a:tr>
              <a:tr h="304534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000" b="0" i="0" u="none" strike="noStrike">
                          <a:effectLst/>
                          <a:latin typeface="Arial" panose="020B0604020202020204" pitchFamily="34" charset="0"/>
                        </a:rPr>
                        <a:t>El promedio nacional de ventas de consumo nacional por kg es de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0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97" marR="6297" marT="6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0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97" marR="6297" marT="6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97" marR="6297" marT="629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R" sz="1400" b="0" i="0" u="none" strike="noStrike">
                          <a:effectLst/>
                          <a:latin typeface="Arial" panose="020B0604020202020204" pitchFamily="34" charset="0"/>
                        </a:rPr>
                        <a:t>₡2,893.96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97" marR="6297" marT="62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CR" sz="10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97" marR="6297" marT="629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0469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6037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9FFF25-1981-7D43-7B7D-9E5D2D01B6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6B2F9A11-03FA-9E8A-F984-D403075D7704}"/>
              </a:ext>
            </a:extLst>
          </p:cNvPr>
          <p:cNvSpPr txBox="1"/>
          <p:nvPr/>
        </p:nvSpPr>
        <p:spPr>
          <a:xfrm>
            <a:off x="0" y="218"/>
            <a:ext cx="7603200" cy="480131"/>
          </a:xfrm>
          <a:prstGeom prst="rect">
            <a:avLst/>
          </a:prstGeom>
          <a:solidFill>
            <a:srgbClr val="499057"/>
          </a:solidFill>
        </p:spPr>
        <p:txBody>
          <a:bodyPr wrap="square" rtlCol="0">
            <a:spAutoFit/>
          </a:bodyPr>
          <a:lstStyle>
            <a:defPPr>
              <a:defRPr lang="es-CR"/>
            </a:defPPr>
            <a:lvl1pPr algn="ctr">
              <a:lnSpc>
                <a:spcPct val="90000"/>
              </a:lnSpc>
              <a:spcBef>
                <a:spcPct val="0"/>
              </a:spcBef>
              <a:defRPr kumimoji="0" sz="2800" b="1" i="0" u="none" strike="noStrike" cap="none" spc="0" normalizeH="0" baseline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j-ea"/>
                <a:cs typeface="+mj-cs"/>
              </a:defRPr>
            </a:lvl1pPr>
          </a:lstStyle>
          <a:p>
            <a:r>
              <a:rPr lang="es-ES" dirty="0">
                <a:solidFill>
                  <a:schemeClr val="bg1"/>
                </a:solidFill>
              </a:rPr>
              <a:t>COMPARATIVO COMERCIALIZACIÓN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AE038F37-2FCE-21FF-A132-2E3BCBFBEA77}"/>
              </a:ext>
            </a:extLst>
          </p:cNvPr>
          <p:cNvSpPr txBox="1">
            <a:spLocks/>
          </p:cNvSpPr>
          <p:nvPr/>
        </p:nvSpPr>
        <p:spPr>
          <a:xfrm>
            <a:off x="1120387" y="689964"/>
            <a:ext cx="9861936" cy="337952"/>
          </a:xfrm>
          <a:prstGeom prst="rect">
            <a:avLst/>
          </a:prstGeom>
          <a:solidFill>
            <a:srgbClr val="499057"/>
          </a:solidFill>
          <a:ln w="44450" cap="rnd">
            <a:noFill/>
          </a:ln>
        </p:spPr>
        <p:txBody>
          <a:bodyPr vert="horz" lIns="91440" tIns="45720" rIns="91440" bIns="45720" rtlCol="0" anchor="ctr" anchorCtr="0">
            <a:noAutofit/>
          </a:bodyPr>
          <a:lstStyle>
            <a:defPPr>
              <a:defRPr lang="es-ES_tradnl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 Black"/>
                <a:ea typeface="+mj-ea"/>
                <a:cs typeface="+mj-cs"/>
              </a:defRPr>
            </a:lvl1pPr>
          </a:lstStyle>
          <a:p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DE LAS ULTIMAS TRES COSECHAS Al segundo año de cada período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A60CFAD0-C18E-8430-5653-649ADF4BEE77}"/>
              </a:ext>
            </a:extLst>
          </p:cNvPr>
          <p:cNvSpPr txBox="1">
            <a:spLocks/>
          </p:cNvSpPr>
          <p:nvPr/>
        </p:nvSpPr>
        <p:spPr>
          <a:xfrm>
            <a:off x="8645237" y="5439993"/>
            <a:ext cx="3546763" cy="337952"/>
          </a:xfrm>
          <a:prstGeom prst="rect">
            <a:avLst/>
          </a:prstGeom>
          <a:solidFill>
            <a:srgbClr val="499057"/>
          </a:solidFill>
          <a:ln w="44450" cap="rnd">
            <a:noFill/>
          </a:ln>
        </p:spPr>
        <p:txBody>
          <a:bodyPr vert="horz" lIns="91440" tIns="45720" rIns="91440" bIns="45720" rtlCol="0" anchor="ctr" anchorCtr="0">
            <a:noAutofit/>
          </a:bodyPr>
          <a:lstStyle>
            <a:defPPr>
              <a:defRPr lang="es-ES_tradnl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 Black"/>
                <a:ea typeface="+mj-ea"/>
                <a:cs typeface="+mj-cs"/>
              </a:defRPr>
            </a:lvl1pPr>
          </a:lstStyle>
          <a:p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Corte al 20 de Julio 2026</a:t>
            </a:r>
          </a:p>
        </p:txBody>
      </p:sp>
      <p:pic>
        <p:nvPicPr>
          <p:cNvPr id="19" name="Imagen 18">
            <a:extLst>
              <a:ext uri="{FF2B5EF4-FFF2-40B4-BE49-F238E27FC236}">
                <a16:creationId xmlns:a16="http://schemas.microsoft.com/office/drawing/2014/main" id="{F5894114-7A95-709D-2AAF-FB8376D081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0387" y="1088480"/>
            <a:ext cx="9864000" cy="2340520"/>
          </a:xfrm>
          <a:prstGeom prst="rect">
            <a:avLst/>
          </a:prstGeom>
        </p:spPr>
      </p:pic>
      <p:graphicFrame>
        <p:nvGraphicFramePr>
          <p:cNvPr id="21" name="Gráfico 20">
            <a:extLst>
              <a:ext uri="{FF2B5EF4-FFF2-40B4-BE49-F238E27FC236}">
                <a16:creationId xmlns:a16="http://schemas.microsoft.com/office/drawing/2014/main" id="{7C91938B-C033-45A8-B772-192C7F469E4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34687263"/>
              </p:ext>
            </p:extLst>
          </p:nvPr>
        </p:nvGraphicFramePr>
        <p:xfrm>
          <a:off x="1120387" y="3577243"/>
          <a:ext cx="9864000" cy="18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36667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85430C-E6FA-EE97-5799-BB9AA579BA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AE3F05F5-5D7C-759A-7C1A-A935792CBE41}"/>
              </a:ext>
            </a:extLst>
          </p:cNvPr>
          <p:cNvSpPr txBox="1"/>
          <p:nvPr/>
        </p:nvSpPr>
        <p:spPr>
          <a:xfrm>
            <a:off x="0" y="0"/>
            <a:ext cx="7603200" cy="480131"/>
          </a:xfrm>
          <a:prstGeom prst="rect">
            <a:avLst/>
          </a:prstGeom>
          <a:solidFill>
            <a:srgbClr val="499057"/>
          </a:solidFill>
        </p:spPr>
        <p:txBody>
          <a:bodyPr wrap="square" rtlCol="0">
            <a:spAutoFit/>
          </a:bodyPr>
          <a:lstStyle>
            <a:defPPr>
              <a:defRPr lang="es-CR"/>
            </a:defPPr>
            <a:lvl1pPr algn="ctr">
              <a:lnSpc>
                <a:spcPct val="90000"/>
              </a:lnSpc>
              <a:spcBef>
                <a:spcPct val="0"/>
              </a:spcBef>
              <a:defRPr kumimoji="0" sz="2800" b="1" i="0" u="none" strike="noStrike" cap="none" spc="0" normalizeH="0" baseline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j-ea"/>
                <a:cs typeface="+mj-cs"/>
              </a:defRPr>
            </a:lvl1pPr>
          </a:lstStyle>
          <a:p>
            <a:r>
              <a:rPr lang="es-ES" dirty="0">
                <a:solidFill>
                  <a:schemeClr val="bg1"/>
                </a:solidFill>
              </a:rPr>
              <a:t>COMERCIALIZACIÓN COSECHAS FUTURAS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17FB8DA8-45C0-2404-B43D-2AC245B93FBC}"/>
              </a:ext>
            </a:extLst>
          </p:cNvPr>
          <p:cNvSpPr txBox="1">
            <a:spLocks/>
          </p:cNvSpPr>
          <p:nvPr/>
        </p:nvSpPr>
        <p:spPr>
          <a:xfrm>
            <a:off x="1120387" y="689964"/>
            <a:ext cx="9861936" cy="337952"/>
          </a:xfrm>
          <a:prstGeom prst="rect">
            <a:avLst/>
          </a:prstGeom>
          <a:solidFill>
            <a:srgbClr val="499057"/>
          </a:solidFill>
          <a:ln w="44450" cap="rnd">
            <a:noFill/>
          </a:ln>
        </p:spPr>
        <p:txBody>
          <a:bodyPr vert="horz" lIns="91440" tIns="45720" rIns="91440" bIns="45720" rtlCol="0" anchor="ctr" anchorCtr="0">
            <a:noAutofit/>
          </a:bodyPr>
          <a:lstStyle>
            <a:defPPr>
              <a:defRPr lang="es-ES_tradnl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 Black"/>
                <a:ea typeface="+mj-ea"/>
                <a:cs typeface="+mj-cs"/>
              </a:defRPr>
            </a:lvl1pPr>
          </a:lstStyle>
          <a:p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Cosechas 2026-2027 &amp; 2027-2028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2B426963-1096-9604-3DE9-AE1AC8FC6352}"/>
              </a:ext>
            </a:extLst>
          </p:cNvPr>
          <p:cNvSpPr txBox="1">
            <a:spLocks/>
          </p:cNvSpPr>
          <p:nvPr/>
        </p:nvSpPr>
        <p:spPr>
          <a:xfrm>
            <a:off x="8645237" y="5439993"/>
            <a:ext cx="3546763" cy="337952"/>
          </a:xfrm>
          <a:prstGeom prst="rect">
            <a:avLst/>
          </a:prstGeom>
          <a:solidFill>
            <a:srgbClr val="499057"/>
          </a:solidFill>
          <a:ln w="44450" cap="rnd">
            <a:noFill/>
          </a:ln>
        </p:spPr>
        <p:txBody>
          <a:bodyPr vert="horz" lIns="91440" tIns="45720" rIns="91440" bIns="45720" rtlCol="0" anchor="ctr" anchorCtr="0">
            <a:noAutofit/>
          </a:bodyPr>
          <a:lstStyle>
            <a:defPPr>
              <a:defRPr lang="es-ES_tradnl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 Black"/>
                <a:ea typeface="+mj-ea"/>
                <a:cs typeface="+mj-cs"/>
              </a:defRPr>
            </a:lvl1pPr>
          </a:lstStyle>
          <a:p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Corte al 20 de Julio 2026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36CB9C4D-CD80-46FB-C31D-C4BCDB2826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0385" y="1375772"/>
            <a:ext cx="9874736" cy="25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3702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13745</TotalTime>
  <Words>532</Words>
  <Application>Microsoft Office PowerPoint</Application>
  <PresentationFormat>Panorámica</PresentationFormat>
  <Paragraphs>213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Aptos</vt:lpstr>
      <vt:lpstr>Arial</vt:lpstr>
      <vt:lpstr>Calibri</vt:lpstr>
      <vt:lpstr>Calibri Light</vt:lpstr>
      <vt:lpstr>Slenco Black</vt:lpstr>
      <vt:lpstr>Tema de Office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aquiros</dc:creator>
  <cp:lastModifiedBy>Jorge Alejandro Hidalgo López</cp:lastModifiedBy>
  <cp:revision>26</cp:revision>
  <dcterms:created xsi:type="dcterms:W3CDTF">2023-12-07T15:07:55Z</dcterms:created>
  <dcterms:modified xsi:type="dcterms:W3CDTF">2026-07-21T18:03:25Z</dcterms:modified>
</cp:coreProperties>
</file>